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65" r:id="rId3"/>
    <p:sldId id="382" r:id="rId4"/>
    <p:sldId id="399" r:id="rId5"/>
    <p:sldId id="411" r:id="rId6"/>
    <p:sldId id="396" r:id="rId7"/>
    <p:sldId id="415" r:id="rId8"/>
    <p:sldId id="420" r:id="rId9"/>
    <p:sldId id="421" r:id="rId10"/>
    <p:sldId id="398" r:id="rId11"/>
    <p:sldId id="405" r:id="rId12"/>
    <p:sldId id="404" r:id="rId13"/>
    <p:sldId id="406" r:id="rId14"/>
    <p:sldId id="267" r:id="rId15"/>
    <p:sldId id="349" r:id="rId16"/>
    <p:sldId id="362" r:id="rId17"/>
    <p:sldId id="350" r:id="rId18"/>
    <p:sldId id="359" r:id="rId19"/>
    <p:sldId id="352" r:id="rId20"/>
    <p:sldId id="357" r:id="rId21"/>
    <p:sldId id="358" r:id="rId22"/>
    <p:sldId id="360" r:id="rId23"/>
    <p:sldId id="363" r:id="rId24"/>
    <p:sldId id="361" r:id="rId25"/>
    <p:sldId id="285" r:id="rId26"/>
    <p:sldId id="275" r:id="rId27"/>
    <p:sldId id="376" r:id="rId28"/>
    <p:sldId id="372" r:id="rId29"/>
    <p:sldId id="276" r:id="rId30"/>
    <p:sldId id="389" r:id="rId31"/>
    <p:sldId id="268" r:id="rId32"/>
    <p:sldId id="413" r:id="rId33"/>
    <p:sldId id="419" r:id="rId34"/>
    <p:sldId id="278" r:id="rId35"/>
    <p:sldId id="279" r:id="rId36"/>
    <p:sldId id="281" r:id="rId37"/>
    <p:sldId id="280" r:id="rId38"/>
    <p:sldId id="269" r:id="rId39"/>
    <p:sldId id="416" r:id="rId40"/>
    <p:sldId id="417" r:id="rId41"/>
    <p:sldId id="418" r:id="rId42"/>
    <p:sldId id="394" r:id="rId43"/>
    <p:sldId id="264" r:id="rId4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54" roundtripDataSignature="AMtx7mjsE9G6uR8KrU/AF2fTgae8awSLKQ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1C983C4-4245-077C-786D-33C17A93A339}" name="Taewon Park" initials="TP" userId="576573e10a9be570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989"/>
    <a:srgbClr val="75DBFF"/>
    <a:srgbClr val="FFFFFF"/>
    <a:srgbClr val="FF4C4B"/>
    <a:srgbClr val="FFAF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59" autoAdjust="0"/>
    <p:restoredTop sz="92485" autoAdjust="0"/>
  </p:normalViewPr>
  <p:slideViewPr>
    <p:cSldViewPr snapToGrid="0">
      <p:cViewPr varScale="1">
        <p:scale>
          <a:sx n="102" d="100"/>
          <a:sy n="102" d="100"/>
        </p:scale>
        <p:origin x="11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6.png>
</file>

<file path=ppt/media/image27.png>
</file>

<file path=ppt/media/image28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endParaRPr lang="en-US" b="1" dirty="0"/>
          </a:p>
        </p:txBody>
      </p:sp>
      <p:sp>
        <p:nvSpPr>
          <p:cNvPr id="88" name="Google Shape;8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1B3EAA41-5FB4-49B9-CC0F-CA97B8CAD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6CE4343F-9AE9-D000-F47F-0C755F0EEB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09E6EE4A-02FD-F11E-1F3E-505E6918FD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08680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A9E9A768-C08A-6338-2CCE-F5D5395D0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83DE4945-34C5-79DF-8161-41E1F32612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F5D4C421-DF22-AD43-DD9B-78F22C63E8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7452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9B77415C-5B9D-98D5-A78F-EB1605650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C1D2C75C-20D3-4B76-6622-DA6F243395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BA85C211-CC36-524C-9286-3AF118823C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598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9A1F677B-433F-66E6-E1B6-AE3E96C9D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FCBFD3DA-01DB-DA59-4677-F35BD9E024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ko-KR" altLang="en-US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A0193DBC-F0F5-2874-E350-D48421EA6A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46390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7921E76F-7575-9798-D72E-5D60D5BF6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E015C16C-0099-55F3-1665-25C0897984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p2:notes">
            <a:extLst>
              <a:ext uri="{FF2B5EF4-FFF2-40B4-BE49-F238E27FC236}">
                <a16:creationId xmlns:a16="http://schemas.microsoft.com/office/drawing/2014/main" id="{A843627F-8C32-33B6-3295-97384EBAED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1043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46318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432673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62331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7162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9927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83B8CCA5-E110-C52B-1AD5-AA334DF16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2D251FE1-1296-DDF2-07A6-1F409490BD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endParaRPr lang="en-US" altLang="ko-KR" dirty="0"/>
          </a:p>
        </p:txBody>
      </p:sp>
      <p:sp>
        <p:nvSpPr>
          <p:cNvPr id="94" name="Google Shape;94;p2:notes">
            <a:extLst>
              <a:ext uri="{FF2B5EF4-FFF2-40B4-BE49-F238E27FC236}">
                <a16:creationId xmlns:a16="http://schemas.microsoft.com/office/drawing/2014/main" id="{FCE8124D-8FCE-16C4-6D3D-42779D48C3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91338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16435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26322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69704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72406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2B290362-49A9-2D32-10A1-C9B08B743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E46DDE18-CB9B-BAB3-BED0-57AA423F98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p2:notes">
            <a:extLst>
              <a:ext uri="{FF2B5EF4-FFF2-40B4-BE49-F238E27FC236}">
                <a16:creationId xmlns:a16="http://schemas.microsoft.com/office/drawing/2014/main" id="{DFE7E0BA-319E-0D46-FE27-584FE1035C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77759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0B9CC8B2-C029-BA39-270C-A8C28512A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EEC100F1-BCD0-E3F4-975E-F8EDF11110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F1B3F8FB-EFE9-1471-E675-CE5534044D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96978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879FBE2A-2707-E839-3494-A86226A49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F1933EBB-CC07-1B00-027A-FCE0CD93F0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US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776A4B6A-F1DF-D3CB-B82F-3AF811217D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14406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256C6F7D-6382-0DC3-5602-95C850CC0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22CF234B-A685-FC6D-0BE2-F80A2E9BB0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US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772A4D18-2AA4-C7BC-1F78-7D3C8B2B55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34265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9AB93277-DA05-B412-A1DD-86349640C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3CBEBC69-0F25-8860-164D-C30F5E2181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US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A9658FBC-F48B-CDD0-1DE9-5F11E48638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64290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463EC6F5-3409-10A1-E3A7-9D5B9C874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9F83A3F8-9A0C-1951-EB3C-994ECC2CF2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3316E407-BBB6-04FD-A58D-D27416E8AA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4713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987F8D8C-87D4-8FB1-1C02-75E29E576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6BBC56CC-F1F3-619D-4493-09E6A1DF3D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endParaRPr lang="ko-KR" altLang="en-US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72E3DF95-E53E-53C4-698F-01CECB9725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45529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47A386CB-6AA3-5B13-86A4-D7E862778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C9B14D76-F3C3-AA04-5325-E46D1FE2E1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233BA5E0-08A7-E3B4-DF83-04FE17E29A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6524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4FB5A8F5-0B74-414C-A2CE-D3E73C1F9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181C7CBF-60D3-9524-49B3-66576157AF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endParaRPr lang="en-US" altLang="ko-KR" dirty="0"/>
          </a:p>
        </p:txBody>
      </p:sp>
      <p:sp>
        <p:nvSpPr>
          <p:cNvPr id="94" name="Google Shape;94;p2:notes">
            <a:extLst>
              <a:ext uri="{FF2B5EF4-FFF2-40B4-BE49-F238E27FC236}">
                <a16:creationId xmlns:a16="http://schemas.microsoft.com/office/drawing/2014/main" id="{00F64AEC-E3DA-C9D9-AFE7-1052928BD4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71747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F5EC8468-16FA-B390-45C3-2FB2E1306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8DA8F78A-8FE7-C688-6607-FDC7592897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169D4F8B-211D-615C-5F98-2D562E229B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3835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02FCCA10-AD18-662A-DC7E-006A3C90F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297C2F06-46BC-8851-C680-9BD38A685F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2A60FD12-E37C-079A-B24A-11D59C9787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36979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1F93446C-6AE0-F3D5-7463-9A565CFB9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BB95F83F-4863-95FB-FE91-563171F072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AFC5AA4E-ED78-C294-B4B3-1447476022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5029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21A4C43B-F0C0-9277-4867-2FDE66D68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A8CFFA9D-8D0E-E6B3-1E08-03FCD8AFD2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65C56534-CDE0-87D6-F79B-4040482F93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91778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8629EA1E-D8D0-7C7E-22FD-D6D6DBA13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51918B7E-90D5-DA0E-19B3-498DCCB2FC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265EBCDF-2F1A-460F-3CF3-EE94408C69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91308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BC4E7D16-9E17-191E-E263-141F85D74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6BFD82AF-2266-5E66-3771-5D99246970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9C44F990-0B81-9A4F-3E44-0B8E98C37D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78132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5E7B95D4-7F45-7185-F6D1-8A55FFA0C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2B4D107B-CD09-051A-4FA0-8266793758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94" name="Google Shape;94;p2:notes">
            <a:extLst>
              <a:ext uri="{FF2B5EF4-FFF2-40B4-BE49-F238E27FC236}">
                <a16:creationId xmlns:a16="http://schemas.microsoft.com/office/drawing/2014/main" id="{06E34746-FE1D-6F7F-EB0D-FFDD02ABF1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154844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B7E055C6-27F0-3E00-43F2-9656B4202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DED50924-EE54-2272-5885-7FF4CC446E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71C5ED52-249F-FC8C-ADAE-F3A0C746E1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7602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45DADB89-C852-30F3-EE19-34C7301E6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CA0A66D9-E00E-DE3C-3E27-631FA7F5DA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66C9F1E9-969F-9452-F955-C6E5D935BB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41570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DEE1A56F-0FFE-F886-6C04-B20F1AFC0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96B65EB6-7EFC-A010-892D-896FC09BEE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2CE28A2C-844D-DE66-5DE2-97FF417FFA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76454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912A014F-AEE6-B2BD-05DB-006C63EC6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DEFD5A05-F7DD-3036-A7E6-EE94E29AA8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0D6BCB19-1B2E-BAFA-C83A-05DB4653AC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54205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B5EEA466-2A67-52CA-1E5D-2E348184A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05C35C46-B708-8A14-DA1C-3CE0B588E6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239ED0DE-70B6-6BBB-90BF-A930597AFB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48388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D6DB0D82-24B1-1FD0-7E38-0D1254438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D5DAC813-DFB5-328B-2A3D-CA15539235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endParaRPr lang="en-US" altLang="ko-KR" dirty="0"/>
          </a:p>
        </p:txBody>
      </p:sp>
      <p:sp>
        <p:nvSpPr>
          <p:cNvPr id="107" name="Google Shape;107;p4:notes">
            <a:extLst>
              <a:ext uri="{FF2B5EF4-FFF2-40B4-BE49-F238E27FC236}">
                <a16:creationId xmlns:a16="http://schemas.microsoft.com/office/drawing/2014/main" id="{7D502E6E-8BA6-9800-CC17-C2F713638E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2657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2104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2DE57-F92E-6321-F43B-83730F3B7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2FEE2D-C569-B2F6-09B7-9142D858FB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F32FC94-9604-FC6F-2989-690404D884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0B0D52-AD6D-30B0-5690-21701A6E1F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1876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BA45E-DEAD-BBE7-51BB-A257A92DB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3778FA1-3B51-35A8-042D-0F21D31D1C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E876D67-779E-C59D-DEDD-0DD857D013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D7F90F-7D3E-A05A-921E-287FCC4B6C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404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65DAD-7A6A-051B-B056-0A0AD4266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052A35C-AC7C-0EBC-A71A-4DC33AF392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EF666F5-847E-0544-4D7E-896403AB3B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C1F213-A769-2EDA-4959-25901F4F3C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3439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1" descr="A blue and purple background with orange lines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1"/>
          <p:cNvSpPr txBox="1">
            <a:spLocks noGrp="1"/>
          </p:cNvSpPr>
          <p:nvPr>
            <p:ph type="ctrTitle"/>
          </p:nvPr>
        </p:nvSpPr>
        <p:spPr>
          <a:xfrm>
            <a:off x="1524000" y="767634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subTitle" idx="1"/>
          </p:nvPr>
        </p:nvSpPr>
        <p:spPr>
          <a:xfrm>
            <a:off x="1524000" y="324730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9" name="Google Shape;19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546" y="4903071"/>
            <a:ext cx="4272916" cy="1793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11" descr="A logo with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65896" y="6089190"/>
            <a:ext cx="3886200" cy="543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12"/>
          <p:cNvSpPr txBox="1">
            <a:spLocks noGrp="1"/>
          </p:cNvSpPr>
          <p:nvPr>
            <p:ph type="title"/>
          </p:nvPr>
        </p:nvSpPr>
        <p:spPr>
          <a:xfrm>
            <a:off x="431158" y="2418654"/>
            <a:ext cx="5866901" cy="2328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" name="Google Shape;24;p12" descr="A logo with a black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65896" y="6089190"/>
            <a:ext cx="3886200" cy="543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6546" y="4903071"/>
            <a:ext cx="4272916" cy="1793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14" descr="A black and pink rectang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15808"/>
          <a:stretch/>
        </p:blipFill>
        <p:spPr>
          <a:xfrm flipH="1">
            <a:off x="0" y="0"/>
            <a:ext cx="12192000" cy="18256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463463" y="2104373"/>
            <a:ext cx="11365350" cy="354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36" name="Google Shape;3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title"/>
          </p:nvPr>
        </p:nvSpPr>
        <p:spPr>
          <a:xfrm>
            <a:off x="395221" y="0"/>
            <a:ext cx="1143359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0" name="Google Shape;4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0826" y="5784981"/>
            <a:ext cx="1074540" cy="1074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스케치, 디자인이(가) 표시된 사진&#10;&#10;자동 생성된 설명">
            <a:extLst>
              <a:ext uri="{FF2B5EF4-FFF2-40B4-BE49-F238E27FC236}">
                <a16:creationId xmlns:a16="http://schemas.microsoft.com/office/drawing/2014/main" id="{589E8F80-13AE-C2C3-C3C2-6B59CC0E24C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4" t="23286" r="26552" b="22440"/>
          <a:stretch/>
        </p:blipFill>
        <p:spPr bwMode="auto">
          <a:xfrm>
            <a:off x="11466862" y="72815"/>
            <a:ext cx="723900" cy="839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83DC69D0-63A3-A565-8033-29FC2E3E868C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6" t="20274" r="19866" b="19894"/>
          <a:stretch/>
        </p:blipFill>
        <p:spPr bwMode="auto">
          <a:xfrm>
            <a:off x="10693400" y="57370"/>
            <a:ext cx="820222" cy="80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Image">
  <p:cSld name="Full Image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20" descr="A black and pink rectang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15808"/>
          <a:stretch/>
        </p:blipFill>
        <p:spPr>
          <a:xfrm flipH="1">
            <a:off x="0" y="-1"/>
            <a:ext cx="12192000" cy="18256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463463" y="2104373"/>
            <a:ext cx="11365350" cy="354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82" name="Google Shape;8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0826" y="5784981"/>
            <a:ext cx="1074540" cy="107454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0"/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6" r:id="rId4"/>
    <p:sldLayoutId id="2147483658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13630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>
            <a:spLocks noGrp="1"/>
          </p:cNvSpPr>
          <p:nvPr>
            <p:ph type="ctrTitle"/>
          </p:nvPr>
        </p:nvSpPr>
        <p:spPr>
          <a:xfrm>
            <a:off x="0" y="1004340"/>
            <a:ext cx="12192000" cy="2150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US" dirty="0" err="1"/>
              <a:t>PoP</a:t>
            </a:r>
            <a:r>
              <a:rPr lang="en-US" dirty="0"/>
              <a:t>-ECC:</a:t>
            </a:r>
            <a:br>
              <a:rPr lang="en-US" dirty="0"/>
            </a:br>
            <a:r>
              <a:rPr lang="en-US" sz="4000" dirty="0"/>
              <a:t>Robust and Flexible Error Correction against Multi-Bit Upsets in DNN Accelerators</a:t>
            </a:r>
            <a:endParaRPr dirty="0"/>
          </a:p>
        </p:txBody>
      </p:sp>
      <p:sp>
        <p:nvSpPr>
          <p:cNvPr id="91" name="Google Shape;91;p1"/>
          <p:cNvSpPr txBox="1">
            <a:spLocks noGrp="1"/>
          </p:cNvSpPr>
          <p:nvPr>
            <p:ph type="subTitle" idx="1"/>
          </p:nvPr>
        </p:nvSpPr>
        <p:spPr>
          <a:xfrm>
            <a:off x="1524000" y="324730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/>
              <a:t>Taewon Park</a:t>
            </a:r>
            <a:r>
              <a:rPr lang="en-US" altLang="ko-KR" sz="2400" baseline="30000" dirty="0"/>
              <a:t>†</a:t>
            </a:r>
            <a:r>
              <a:rPr lang="en-US" dirty="0"/>
              <a:t>, Saeid Gorgin</a:t>
            </a:r>
            <a:r>
              <a:rPr lang="en-US" baseline="30000" dirty="0"/>
              <a:t>*</a:t>
            </a:r>
            <a:r>
              <a:rPr lang="en-US" dirty="0"/>
              <a:t>, </a:t>
            </a:r>
            <a:r>
              <a:rPr lang="en-US" dirty="0" err="1"/>
              <a:t>Dongwhee</a:t>
            </a:r>
            <a:r>
              <a:rPr lang="en-US" dirty="0"/>
              <a:t> Kim</a:t>
            </a:r>
            <a:r>
              <a:rPr lang="en-US" altLang="ko-KR" sz="2400" baseline="30000" dirty="0"/>
              <a:t>†</a:t>
            </a:r>
            <a:r>
              <a:rPr lang="en-US" dirty="0"/>
              <a:t>, </a:t>
            </a:r>
            <a:r>
              <a:rPr lang="en-US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Jaeho</a:t>
            </a:r>
            <a:r>
              <a:rPr lang="en-US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Shin</a:t>
            </a:r>
            <a:r>
              <a:rPr lang="en-US" baseline="30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</a:t>
            </a:r>
            <a:r>
              <a:rPr lang="en-US" dirty="0"/>
              <a:t>, Michael B. Sullivan</a:t>
            </a:r>
            <a:r>
              <a:rPr lang="en-US" altLang="ko-KR" sz="2400" baseline="30000" dirty="0"/>
              <a:t>††</a:t>
            </a:r>
            <a:r>
              <a:rPr lang="en-US" dirty="0"/>
              <a:t>, and </a:t>
            </a:r>
            <a:r>
              <a:rPr lang="en-US" dirty="0" err="1"/>
              <a:t>Jungrae</a:t>
            </a:r>
            <a:r>
              <a:rPr lang="en-US" dirty="0"/>
              <a:t> Kim</a:t>
            </a:r>
            <a:r>
              <a:rPr lang="en-US" baseline="30000" dirty="0"/>
              <a:t>*</a:t>
            </a:r>
            <a:endParaRPr lang="en-US" altLang="ko-KR" sz="2400" baseline="300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altLang="ko-KR" sz="2400" baseline="30000" dirty="0"/>
              <a:t>†</a:t>
            </a:r>
            <a:r>
              <a:rPr lang="en-US" dirty="0"/>
              <a:t>Samsung Electronics, *Sungkyunkwan University, </a:t>
            </a:r>
            <a:r>
              <a:rPr lang="en-US" altLang="ko-KR" sz="2400" baseline="30000" dirty="0"/>
              <a:t>††</a:t>
            </a:r>
            <a:r>
              <a:rPr lang="en-US" dirty="0"/>
              <a:t>NVIDIA</a:t>
            </a:r>
            <a:endParaRPr lang="en-US" altLang="ko-KR" sz="2400" baseline="30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9B68AAFA-938A-D0D2-9001-18F43CC8E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60276349-0273-C71B-4E50-397E99446C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Error Correction Codes (ECC)</a:t>
            </a:r>
            <a:endParaRPr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9A0A7E0C-CCFE-214E-B310-2F63DB3346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70364"/>
            <a:ext cx="11365350" cy="4765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A common solution to DNN reliability is using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ECC</a:t>
            </a:r>
            <a:r>
              <a:rPr lang="en-US" dirty="0"/>
              <a:t>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874C8FDB-E862-DB9B-CA0F-5AF0830C075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39DF3322-3B43-A2C2-C984-B4EF34E93293}"/>
              </a:ext>
            </a:extLst>
          </p:cNvPr>
          <p:cNvSpPr/>
          <p:nvPr/>
        </p:nvSpPr>
        <p:spPr>
          <a:xfrm>
            <a:off x="3653110" y="2790825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45BBAC2-CFF7-9A40-C748-DFC4C092D889}"/>
              </a:ext>
            </a:extLst>
          </p:cNvPr>
          <p:cNvSpPr/>
          <p:nvPr/>
        </p:nvSpPr>
        <p:spPr>
          <a:xfrm>
            <a:off x="4689894" y="2617555"/>
            <a:ext cx="1863716" cy="729113"/>
          </a:xfrm>
          <a:prstGeom prst="round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ECC Encoder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직사각형 59">
            <a:extLst>
              <a:ext uri="{FF2B5EF4-FFF2-40B4-BE49-F238E27FC236}">
                <a16:creationId xmlns:a16="http://schemas.microsoft.com/office/drawing/2014/main" id="{4C902FD6-348C-2DEB-4343-805C0FCDDDCC}"/>
              </a:ext>
            </a:extLst>
          </p:cNvPr>
          <p:cNvSpPr/>
          <p:nvPr/>
        </p:nvSpPr>
        <p:spPr>
          <a:xfrm>
            <a:off x="1452441" y="2838450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5" name="직사각형 16">
            <a:extLst>
              <a:ext uri="{FF2B5EF4-FFF2-40B4-BE49-F238E27FC236}">
                <a16:creationId xmlns:a16="http://schemas.microsoft.com/office/drawing/2014/main" id="{B7AFFDB1-186D-D20E-1B5C-AFDCCD55A5EF}"/>
              </a:ext>
            </a:extLst>
          </p:cNvPr>
          <p:cNvSpPr/>
          <p:nvPr/>
        </p:nvSpPr>
        <p:spPr>
          <a:xfrm>
            <a:off x="5261752" y="303504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화살표: 오른쪽 29">
            <a:extLst>
              <a:ext uri="{FF2B5EF4-FFF2-40B4-BE49-F238E27FC236}">
                <a16:creationId xmlns:a16="http://schemas.microsoft.com/office/drawing/2014/main" id="{FA409538-9C05-CD13-136F-DA37BFF55C1D}"/>
              </a:ext>
            </a:extLst>
          </p:cNvPr>
          <p:cNvSpPr/>
          <p:nvPr/>
        </p:nvSpPr>
        <p:spPr>
          <a:xfrm>
            <a:off x="6960005" y="2790825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59">
            <a:extLst>
              <a:ext uri="{FF2B5EF4-FFF2-40B4-BE49-F238E27FC236}">
                <a16:creationId xmlns:a16="http://schemas.microsoft.com/office/drawing/2014/main" id="{46E435F7-F649-4E90-B8A5-EDDE63826E04}"/>
              </a:ext>
            </a:extLst>
          </p:cNvPr>
          <p:cNvSpPr/>
          <p:nvPr/>
        </p:nvSpPr>
        <p:spPr>
          <a:xfrm>
            <a:off x="8217453" y="2821071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직사각형 16">
            <a:extLst>
              <a:ext uri="{FF2B5EF4-FFF2-40B4-BE49-F238E27FC236}">
                <a16:creationId xmlns:a16="http://schemas.microsoft.com/office/drawing/2014/main" id="{C054A457-0015-8593-0B65-7BE74693D7F7}"/>
              </a:ext>
            </a:extLst>
          </p:cNvPr>
          <p:cNvSpPr/>
          <p:nvPr/>
        </p:nvSpPr>
        <p:spPr>
          <a:xfrm>
            <a:off x="9941976" y="2821071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635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D770960A-4556-A186-98D6-F215984E4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5F0A9282-D158-3217-A2B5-AC663AF3F9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Error Correction Codes (ECC)</a:t>
            </a:r>
            <a:endParaRPr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795E53C1-2DBF-F51F-B84C-5BE245EA2D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70364"/>
            <a:ext cx="11365350" cy="4765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A common solution to DNN reliability is using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ECC</a:t>
            </a:r>
            <a:r>
              <a:rPr lang="en-US" dirty="0"/>
              <a:t>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91618E2F-9415-9E01-220D-987B1460505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2DF27512-A716-3B0F-5DA4-A020F425F411}"/>
              </a:ext>
            </a:extLst>
          </p:cNvPr>
          <p:cNvSpPr/>
          <p:nvPr/>
        </p:nvSpPr>
        <p:spPr>
          <a:xfrm>
            <a:off x="3653110" y="2790825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EDB3A89-6909-5E33-1CAD-DD36803349E3}"/>
              </a:ext>
            </a:extLst>
          </p:cNvPr>
          <p:cNvSpPr/>
          <p:nvPr/>
        </p:nvSpPr>
        <p:spPr>
          <a:xfrm>
            <a:off x="4689894" y="4339778"/>
            <a:ext cx="1863716" cy="729113"/>
          </a:xfrm>
          <a:prstGeom prst="roundRect">
            <a:avLst/>
          </a:prstGeom>
          <a:solidFill>
            <a:srgbClr val="FF0000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ECC Decoder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59">
            <a:extLst>
              <a:ext uri="{FF2B5EF4-FFF2-40B4-BE49-F238E27FC236}">
                <a16:creationId xmlns:a16="http://schemas.microsoft.com/office/drawing/2014/main" id="{4D68626B-465C-114B-F25E-48DBD9BF56CB}"/>
              </a:ext>
            </a:extLst>
          </p:cNvPr>
          <p:cNvSpPr/>
          <p:nvPr/>
        </p:nvSpPr>
        <p:spPr>
          <a:xfrm>
            <a:off x="1452441" y="2838450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8" name="직사각형 275">
            <a:extLst>
              <a:ext uri="{FF2B5EF4-FFF2-40B4-BE49-F238E27FC236}">
                <a16:creationId xmlns:a16="http://schemas.microsoft.com/office/drawing/2014/main" id="{90E7C363-1446-407F-3674-64C611914181}"/>
              </a:ext>
            </a:extLst>
          </p:cNvPr>
          <p:cNvSpPr/>
          <p:nvPr/>
        </p:nvSpPr>
        <p:spPr>
          <a:xfrm>
            <a:off x="8222562" y="4614110"/>
            <a:ext cx="1714303" cy="228600"/>
          </a:xfrm>
          <a:prstGeom prst="rect">
            <a:avLst/>
          </a:prstGeom>
          <a:pattFill prst="dkUpDiag">
            <a:fgClr>
              <a:srgbClr val="FFD900"/>
            </a:fgClr>
            <a:bgClr>
              <a:sysClr val="window" lastClr="FFFFFF"/>
            </a:bgClr>
          </a:patt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Corrupted </a:t>
            </a: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 </a:t>
            </a:r>
            <a:endParaRPr kumimoji="1" lang="ko-Kore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화살표: 오른쪽 29">
            <a:extLst>
              <a:ext uri="{FF2B5EF4-FFF2-40B4-BE49-F238E27FC236}">
                <a16:creationId xmlns:a16="http://schemas.microsoft.com/office/drawing/2014/main" id="{B88F2E85-0065-F148-1F40-0C46E3A3710E}"/>
              </a:ext>
            </a:extLst>
          </p:cNvPr>
          <p:cNvSpPr/>
          <p:nvPr/>
        </p:nvSpPr>
        <p:spPr>
          <a:xfrm>
            <a:off x="6960005" y="2790825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59">
            <a:extLst>
              <a:ext uri="{FF2B5EF4-FFF2-40B4-BE49-F238E27FC236}">
                <a16:creationId xmlns:a16="http://schemas.microsoft.com/office/drawing/2014/main" id="{193F3DC8-6B77-8D80-56F5-A0BA6106F72C}"/>
              </a:ext>
            </a:extLst>
          </p:cNvPr>
          <p:cNvSpPr/>
          <p:nvPr/>
        </p:nvSpPr>
        <p:spPr>
          <a:xfrm>
            <a:off x="8217453" y="2821071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직사각형 16">
            <a:extLst>
              <a:ext uri="{FF2B5EF4-FFF2-40B4-BE49-F238E27FC236}">
                <a16:creationId xmlns:a16="http://schemas.microsoft.com/office/drawing/2014/main" id="{590BA38E-81E4-5333-ADB2-0158CC5B7BC0}"/>
              </a:ext>
            </a:extLst>
          </p:cNvPr>
          <p:cNvSpPr/>
          <p:nvPr/>
        </p:nvSpPr>
        <p:spPr>
          <a:xfrm>
            <a:off x="9941976" y="2821071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화살표: 오른쪽 29">
            <a:extLst>
              <a:ext uri="{FF2B5EF4-FFF2-40B4-BE49-F238E27FC236}">
                <a16:creationId xmlns:a16="http://schemas.microsoft.com/office/drawing/2014/main" id="{1CC615EC-79B6-0ABF-4395-B37416D42F96}"/>
              </a:ext>
            </a:extLst>
          </p:cNvPr>
          <p:cNvSpPr/>
          <p:nvPr/>
        </p:nvSpPr>
        <p:spPr>
          <a:xfrm rot="10800000">
            <a:off x="3653110" y="4551362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오른쪽 29">
            <a:extLst>
              <a:ext uri="{FF2B5EF4-FFF2-40B4-BE49-F238E27FC236}">
                <a16:creationId xmlns:a16="http://schemas.microsoft.com/office/drawing/2014/main" id="{D6A1D378-78E3-C65B-97B6-47A6547B0522}"/>
              </a:ext>
            </a:extLst>
          </p:cNvPr>
          <p:cNvSpPr/>
          <p:nvPr/>
        </p:nvSpPr>
        <p:spPr>
          <a:xfrm rot="10800000">
            <a:off x="6960005" y="4551362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16">
            <a:extLst>
              <a:ext uri="{FF2B5EF4-FFF2-40B4-BE49-F238E27FC236}">
                <a16:creationId xmlns:a16="http://schemas.microsoft.com/office/drawing/2014/main" id="{719A3519-0B03-F95A-4DA1-5D63CD702EB0}"/>
              </a:ext>
            </a:extLst>
          </p:cNvPr>
          <p:cNvSpPr/>
          <p:nvPr/>
        </p:nvSpPr>
        <p:spPr>
          <a:xfrm>
            <a:off x="9936358" y="461208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번개 433">
            <a:extLst>
              <a:ext uri="{FF2B5EF4-FFF2-40B4-BE49-F238E27FC236}">
                <a16:creationId xmlns:a16="http://schemas.microsoft.com/office/drawing/2014/main" id="{FC54AEFB-42AC-15D4-866D-37E8AE7FE694}"/>
              </a:ext>
            </a:extLst>
          </p:cNvPr>
          <p:cNvSpPr/>
          <p:nvPr/>
        </p:nvSpPr>
        <p:spPr>
          <a:xfrm>
            <a:off x="9056111" y="4272780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번개 369">
            <a:extLst>
              <a:ext uri="{FF2B5EF4-FFF2-40B4-BE49-F238E27FC236}">
                <a16:creationId xmlns:a16="http://schemas.microsoft.com/office/drawing/2014/main" id="{B259CA15-4BA4-B3D8-A455-718C8F44FB02}"/>
              </a:ext>
            </a:extLst>
          </p:cNvPr>
          <p:cNvSpPr/>
          <p:nvPr/>
        </p:nvSpPr>
        <p:spPr>
          <a:xfrm>
            <a:off x="8175865" y="4265597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직사각형 59">
            <a:extLst>
              <a:ext uri="{FF2B5EF4-FFF2-40B4-BE49-F238E27FC236}">
                <a16:creationId xmlns:a16="http://schemas.microsoft.com/office/drawing/2014/main" id="{64EE9ED8-8189-A41F-193C-1623F73AA9B3}"/>
              </a:ext>
            </a:extLst>
          </p:cNvPr>
          <p:cNvSpPr/>
          <p:nvPr/>
        </p:nvSpPr>
        <p:spPr>
          <a:xfrm>
            <a:off x="1452441" y="4622799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A3F0E70-0BCC-9B80-7A2F-E343DC40C4E3}"/>
              </a:ext>
            </a:extLst>
          </p:cNvPr>
          <p:cNvSpPr/>
          <p:nvPr/>
        </p:nvSpPr>
        <p:spPr>
          <a:xfrm>
            <a:off x="4689894" y="2617555"/>
            <a:ext cx="1863716" cy="729113"/>
          </a:xfrm>
          <a:prstGeom prst="round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ECC Encoder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5BE10D7A-6776-CB89-BF5A-250965B417FB}"/>
              </a:ext>
            </a:extLst>
          </p:cNvPr>
          <p:cNvSpPr/>
          <p:nvPr/>
        </p:nvSpPr>
        <p:spPr>
          <a:xfrm>
            <a:off x="5261752" y="303504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040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9A30A12F-9B33-BD68-246B-1F4E7E567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105DEBBD-8F25-9E19-B55A-216CCCE8CB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Error Correction Codes (ECC)</a:t>
            </a:r>
            <a:endParaRPr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2585C7C2-1635-21F8-5EEA-A5DC35A550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70364"/>
            <a:ext cx="11365350" cy="4765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A common solution to DNN reliability is using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ECC</a:t>
            </a:r>
            <a:r>
              <a:rPr lang="en-US" dirty="0"/>
              <a:t>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36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indent="-228600">
              <a:spcBef>
                <a:spcPts val="0"/>
              </a:spcBef>
            </a:pPr>
            <a:r>
              <a:rPr lang="en-US" dirty="0"/>
              <a:t>However, the large SRAMs in DNN accelerators make the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12.5% ECC overhead </a:t>
            </a:r>
            <a:r>
              <a:rPr lang="en-US" dirty="0"/>
              <a:t>costly, while offering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limited protection </a:t>
            </a:r>
            <a:r>
              <a:rPr 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against MCUs</a:t>
            </a:r>
            <a:r>
              <a:rPr lang="en-US" dirty="0"/>
              <a:t>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DDB7F12C-EA60-3B5C-9781-1746009632F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FE7DCB15-FCF9-61A9-3CFC-9BB52FAD2A07}"/>
              </a:ext>
            </a:extLst>
          </p:cNvPr>
          <p:cNvSpPr/>
          <p:nvPr/>
        </p:nvSpPr>
        <p:spPr>
          <a:xfrm>
            <a:off x="3653110" y="2790825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1CF86D5-A9A4-85A0-31FF-078D7C117820}"/>
              </a:ext>
            </a:extLst>
          </p:cNvPr>
          <p:cNvSpPr/>
          <p:nvPr/>
        </p:nvSpPr>
        <p:spPr>
          <a:xfrm>
            <a:off x="4689894" y="4339778"/>
            <a:ext cx="1863716" cy="729113"/>
          </a:xfrm>
          <a:prstGeom prst="roundRect">
            <a:avLst/>
          </a:prstGeom>
          <a:solidFill>
            <a:srgbClr val="FF0000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ECC Decoder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59">
            <a:extLst>
              <a:ext uri="{FF2B5EF4-FFF2-40B4-BE49-F238E27FC236}">
                <a16:creationId xmlns:a16="http://schemas.microsoft.com/office/drawing/2014/main" id="{5C257D4E-304F-D1FF-E204-FE6D0D6137A7}"/>
              </a:ext>
            </a:extLst>
          </p:cNvPr>
          <p:cNvSpPr/>
          <p:nvPr/>
        </p:nvSpPr>
        <p:spPr>
          <a:xfrm>
            <a:off x="1452441" y="2838450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8" name="직사각형 275">
            <a:extLst>
              <a:ext uri="{FF2B5EF4-FFF2-40B4-BE49-F238E27FC236}">
                <a16:creationId xmlns:a16="http://schemas.microsoft.com/office/drawing/2014/main" id="{14840610-DB97-AC1E-A32E-4BF093830031}"/>
              </a:ext>
            </a:extLst>
          </p:cNvPr>
          <p:cNvSpPr/>
          <p:nvPr/>
        </p:nvSpPr>
        <p:spPr>
          <a:xfrm>
            <a:off x="8222562" y="4614110"/>
            <a:ext cx="1714303" cy="228600"/>
          </a:xfrm>
          <a:prstGeom prst="rect">
            <a:avLst/>
          </a:prstGeom>
          <a:pattFill prst="dkUpDiag">
            <a:fgClr>
              <a:srgbClr val="FFD900"/>
            </a:fgClr>
            <a:bgClr>
              <a:sysClr val="window" lastClr="FFFFFF"/>
            </a:bgClr>
          </a:patt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Corrupted </a:t>
            </a: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 </a:t>
            </a:r>
            <a:endParaRPr kumimoji="1" lang="ko-Kore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화살표: 오른쪽 29">
            <a:extLst>
              <a:ext uri="{FF2B5EF4-FFF2-40B4-BE49-F238E27FC236}">
                <a16:creationId xmlns:a16="http://schemas.microsoft.com/office/drawing/2014/main" id="{6E743DCA-F84E-8989-ECA8-83206EE4EACE}"/>
              </a:ext>
            </a:extLst>
          </p:cNvPr>
          <p:cNvSpPr/>
          <p:nvPr/>
        </p:nvSpPr>
        <p:spPr>
          <a:xfrm>
            <a:off x="6960005" y="2790825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59">
            <a:extLst>
              <a:ext uri="{FF2B5EF4-FFF2-40B4-BE49-F238E27FC236}">
                <a16:creationId xmlns:a16="http://schemas.microsoft.com/office/drawing/2014/main" id="{305D3CDA-68E5-BFEC-28D8-71F881BD8C18}"/>
              </a:ext>
            </a:extLst>
          </p:cNvPr>
          <p:cNvSpPr/>
          <p:nvPr/>
        </p:nvSpPr>
        <p:spPr>
          <a:xfrm>
            <a:off x="8217453" y="2821071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직사각형 16">
            <a:extLst>
              <a:ext uri="{FF2B5EF4-FFF2-40B4-BE49-F238E27FC236}">
                <a16:creationId xmlns:a16="http://schemas.microsoft.com/office/drawing/2014/main" id="{BECE0E4E-7A3F-E95D-84C6-73A866166D39}"/>
              </a:ext>
            </a:extLst>
          </p:cNvPr>
          <p:cNvSpPr/>
          <p:nvPr/>
        </p:nvSpPr>
        <p:spPr>
          <a:xfrm>
            <a:off x="9941976" y="2821071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화살표: 오른쪽 29">
            <a:extLst>
              <a:ext uri="{FF2B5EF4-FFF2-40B4-BE49-F238E27FC236}">
                <a16:creationId xmlns:a16="http://schemas.microsoft.com/office/drawing/2014/main" id="{90E9DE37-A9C8-C2B9-4567-CA2757291C93}"/>
              </a:ext>
            </a:extLst>
          </p:cNvPr>
          <p:cNvSpPr/>
          <p:nvPr/>
        </p:nvSpPr>
        <p:spPr>
          <a:xfrm rot="10800000">
            <a:off x="3653110" y="4551362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오른쪽 29">
            <a:extLst>
              <a:ext uri="{FF2B5EF4-FFF2-40B4-BE49-F238E27FC236}">
                <a16:creationId xmlns:a16="http://schemas.microsoft.com/office/drawing/2014/main" id="{C3E35680-CED4-C590-6FA8-EF07B88DA96F}"/>
              </a:ext>
            </a:extLst>
          </p:cNvPr>
          <p:cNvSpPr/>
          <p:nvPr/>
        </p:nvSpPr>
        <p:spPr>
          <a:xfrm rot="10800000">
            <a:off x="6960005" y="4551362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16">
            <a:extLst>
              <a:ext uri="{FF2B5EF4-FFF2-40B4-BE49-F238E27FC236}">
                <a16:creationId xmlns:a16="http://schemas.microsoft.com/office/drawing/2014/main" id="{154DFDB5-5FDE-0070-2DDD-70E949B1B4F6}"/>
              </a:ext>
            </a:extLst>
          </p:cNvPr>
          <p:cNvSpPr/>
          <p:nvPr/>
        </p:nvSpPr>
        <p:spPr>
          <a:xfrm>
            <a:off x="9936358" y="461208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번개 433">
            <a:extLst>
              <a:ext uri="{FF2B5EF4-FFF2-40B4-BE49-F238E27FC236}">
                <a16:creationId xmlns:a16="http://schemas.microsoft.com/office/drawing/2014/main" id="{70C17FF0-0389-4C94-BF21-7D5A9170C54E}"/>
              </a:ext>
            </a:extLst>
          </p:cNvPr>
          <p:cNvSpPr/>
          <p:nvPr/>
        </p:nvSpPr>
        <p:spPr>
          <a:xfrm>
            <a:off x="9056111" y="4272780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번개 369">
            <a:extLst>
              <a:ext uri="{FF2B5EF4-FFF2-40B4-BE49-F238E27FC236}">
                <a16:creationId xmlns:a16="http://schemas.microsoft.com/office/drawing/2014/main" id="{1E0C124F-BDA1-A50F-E690-473054BB254F}"/>
              </a:ext>
            </a:extLst>
          </p:cNvPr>
          <p:cNvSpPr/>
          <p:nvPr/>
        </p:nvSpPr>
        <p:spPr>
          <a:xfrm>
            <a:off x="8175865" y="4265597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직사각형 59">
            <a:extLst>
              <a:ext uri="{FF2B5EF4-FFF2-40B4-BE49-F238E27FC236}">
                <a16:creationId xmlns:a16="http://schemas.microsoft.com/office/drawing/2014/main" id="{59C9D911-5859-6ED2-A870-36A542EFA165}"/>
              </a:ext>
            </a:extLst>
          </p:cNvPr>
          <p:cNvSpPr/>
          <p:nvPr/>
        </p:nvSpPr>
        <p:spPr>
          <a:xfrm>
            <a:off x="1452441" y="4622799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1245920-69A0-96E9-E2E0-2DCA16B10F77}"/>
              </a:ext>
            </a:extLst>
          </p:cNvPr>
          <p:cNvSpPr/>
          <p:nvPr/>
        </p:nvSpPr>
        <p:spPr>
          <a:xfrm>
            <a:off x="4689894" y="2617555"/>
            <a:ext cx="1863716" cy="729113"/>
          </a:xfrm>
          <a:prstGeom prst="round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ECC Encoder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EF93E737-AFE9-FB50-B646-610061F9D6B6}"/>
              </a:ext>
            </a:extLst>
          </p:cNvPr>
          <p:cNvSpPr/>
          <p:nvPr/>
        </p:nvSpPr>
        <p:spPr>
          <a:xfrm>
            <a:off x="5261752" y="303504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715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C48BC7FB-D21B-6008-E52E-B64FDFA61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C649DBF3-5036-117E-A8CB-7D84896AF5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Error Correction Codes (ECC)</a:t>
            </a:r>
            <a:endParaRPr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674C40F2-A378-00DB-82A7-507C6FDFE7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70364"/>
            <a:ext cx="11365350" cy="4765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A common solution to DNN reliability is using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ECC</a:t>
            </a:r>
            <a:r>
              <a:rPr lang="en-US" dirty="0"/>
              <a:t>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36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indent="-228600">
              <a:spcBef>
                <a:spcPts val="0"/>
              </a:spcBef>
            </a:pPr>
            <a:r>
              <a:rPr lang="en-US" dirty="0"/>
              <a:t>However, the large SRAMs in DNN accelerators make the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12.5% ECC overhead </a:t>
            </a:r>
            <a:r>
              <a:rPr lang="en-US" dirty="0"/>
              <a:t>costly, while offering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limited protection against MCUs</a:t>
            </a:r>
            <a:r>
              <a:rPr lang="en-US" dirty="0"/>
              <a:t>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75909C32-CC0D-0348-3E77-8D6025D14FB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8066B165-8BEA-828D-6055-A4FD41E30FC2}"/>
              </a:ext>
            </a:extLst>
          </p:cNvPr>
          <p:cNvSpPr/>
          <p:nvPr/>
        </p:nvSpPr>
        <p:spPr>
          <a:xfrm>
            <a:off x="3653110" y="2790825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5DA68C1-2C74-1D80-E4C5-7684303A877C}"/>
              </a:ext>
            </a:extLst>
          </p:cNvPr>
          <p:cNvSpPr/>
          <p:nvPr/>
        </p:nvSpPr>
        <p:spPr>
          <a:xfrm>
            <a:off x="4689894" y="4339778"/>
            <a:ext cx="1863716" cy="729113"/>
          </a:xfrm>
          <a:prstGeom prst="roundRect">
            <a:avLst/>
          </a:prstGeom>
          <a:solidFill>
            <a:srgbClr val="FF0000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ECC Decoder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59">
            <a:extLst>
              <a:ext uri="{FF2B5EF4-FFF2-40B4-BE49-F238E27FC236}">
                <a16:creationId xmlns:a16="http://schemas.microsoft.com/office/drawing/2014/main" id="{A83DE9B0-03B1-0D53-5FF9-3DAEB8FF0D49}"/>
              </a:ext>
            </a:extLst>
          </p:cNvPr>
          <p:cNvSpPr/>
          <p:nvPr/>
        </p:nvSpPr>
        <p:spPr>
          <a:xfrm>
            <a:off x="1452441" y="2838450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8" name="직사각형 275">
            <a:extLst>
              <a:ext uri="{FF2B5EF4-FFF2-40B4-BE49-F238E27FC236}">
                <a16:creationId xmlns:a16="http://schemas.microsoft.com/office/drawing/2014/main" id="{2DEE589E-34C8-C555-8826-2D905D3F6CC2}"/>
              </a:ext>
            </a:extLst>
          </p:cNvPr>
          <p:cNvSpPr/>
          <p:nvPr/>
        </p:nvSpPr>
        <p:spPr>
          <a:xfrm>
            <a:off x="8222562" y="4614110"/>
            <a:ext cx="1714303" cy="228600"/>
          </a:xfrm>
          <a:prstGeom prst="rect">
            <a:avLst/>
          </a:prstGeom>
          <a:pattFill prst="dkUpDiag">
            <a:fgClr>
              <a:srgbClr val="FFD900"/>
            </a:fgClr>
            <a:bgClr>
              <a:sysClr val="window" lastClr="FFFFFF"/>
            </a:bgClr>
          </a:patt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Corrupted </a:t>
            </a: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 </a:t>
            </a:r>
            <a:endParaRPr kumimoji="1" lang="ko-Kore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화살표: 오른쪽 29">
            <a:extLst>
              <a:ext uri="{FF2B5EF4-FFF2-40B4-BE49-F238E27FC236}">
                <a16:creationId xmlns:a16="http://schemas.microsoft.com/office/drawing/2014/main" id="{2E396D0D-CE1A-01C4-91A0-8F915997F381}"/>
              </a:ext>
            </a:extLst>
          </p:cNvPr>
          <p:cNvSpPr/>
          <p:nvPr/>
        </p:nvSpPr>
        <p:spPr>
          <a:xfrm>
            <a:off x="6960005" y="2790825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59">
            <a:extLst>
              <a:ext uri="{FF2B5EF4-FFF2-40B4-BE49-F238E27FC236}">
                <a16:creationId xmlns:a16="http://schemas.microsoft.com/office/drawing/2014/main" id="{70F6DDC8-7049-5705-4CAB-DC4213E01734}"/>
              </a:ext>
            </a:extLst>
          </p:cNvPr>
          <p:cNvSpPr/>
          <p:nvPr/>
        </p:nvSpPr>
        <p:spPr>
          <a:xfrm>
            <a:off x="8217453" y="2821071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직사각형 16">
            <a:extLst>
              <a:ext uri="{FF2B5EF4-FFF2-40B4-BE49-F238E27FC236}">
                <a16:creationId xmlns:a16="http://schemas.microsoft.com/office/drawing/2014/main" id="{048FFB66-18B2-446C-A219-FE1C74CD40FB}"/>
              </a:ext>
            </a:extLst>
          </p:cNvPr>
          <p:cNvSpPr/>
          <p:nvPr/>
        </p:nvSpPr>
        <p:spPr>
          <a:xfrm>
            <a:off x="9941976" y="2821071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화살표: 오른쪽 29">
            <a:extLst>
              <a:ext uri="{FF2B5EF4-FFF2-40B4-BE49-F238E27FC236}">
                <a16:creationId xmlns:a16="http://schemas.microsoft.com/office/drawing/2014/main" id="{D4B6C6B5-1166-AD2C-214E-E5D4D734EDC4}"/>
              </a:ext>
            </a:extLst>
          </p:cNvPr>
          <p:cNvSpPr/>
          <p:nvPr/>
        </p:nvSpPr>
        <p:spPr>
          <a:xfrm rot="10800000">
            <a:off x="3653110" y="4551362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오른쪽 29">
            <a:extLst>
              <a:ext uri="{FF2B5EF4-FFF2-40B4-BE49-F238E27FC236}">
                <a16:creationId xmlns:a16="http://schemas.microsoft.com/office/drawing/2014/main" id="{967D653C-2E84-04C9-C232-42D7E9ABF148}"/>
              </a:ext>
            </a:extLst>
          </p:cNvPr>
          <p:cNvSpPr/>
          <p:nvPr/>
        </p:nvSpPr>
        <p:spPr>
          <a:xfrm rot="10800000">
            <a:off x="6960005" y="4551362"/>
            <a:ext cx="740623" cy="32385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16">
            <a:extLst>
              <a:ext uri="{FF2B5EF4-FFF2-40B4-BE49-F238E27FC236}">
                <a16:creationId xmlns:a16="http://schemas.microsoft.com/office/drawing/2014/main" id="{BFE2E5B3-466C-C0B6-B624-80A137FCC278}"/>
              </a:ext>
            </a:extLst>
          </p:cNvPr>
          <p:cNvSpPr/>
          <p:nvPr/>
        </p:nvSpPr>
        <p:spPr>
          <a:xfrm>
            <a:off x="9936358" y="461208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번개 433">
            <a:extLst>
              <a:ext uri="{FF2B5EF4-FFF2-40B4-BE49-F238E27FC236}">
                <a16:creationId xmlns:a16="http://schemas.microsoft.com/office/drawing/2014/main" id="{E267325C-CF06-9049-C256-6F4984ED11E2}"/>
              </a:ext>
            </a:extLst>
          </p:cNvPr>
          <p:cNvSpPr/>
          <p:nvPr/>
        </p:nvSpPr>
        <p:spPr>
          <a:xfrm>
            <a:off x="9056111" y="4272780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번개 369">
            <a:extLst>
              <a:ext uri="{FF2B5EF4-FFF2-40B4-BE49-F238E27FC236}">
                <a16:creationId xmlns:a16="http://schemas.microsoft.com/office/drawing/2014/main" id="{F35BF04B-9296-2650-9496-6E21629FCBCE}"/>
              </a:ext>
            </a:extLst>
          </p:cNvPr>
          <p:cNvSpPr/>
          <p:nvPr/>
        </p:nvSpPr>
        <p:spPr>
          <a:xfrm>
            <a:off x="8175865" y="4265597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직사각형 59">
            <a:extLst>
              <a:ext uri="{FF2B5EF4-FFF2-40B4-BE49-F238E27FC236}">
                <a16:creationId xmlns:a16="http://schemas.microsoft.com/office/drawing/2014/main" id="{4B47CE55-7BD7-E97F-4CA1-AA2894841675}"/>
              </a:ext>
            </a:extLst>
          </p:cNvPr>
          <p:cNvSpPr/>
          <p:nvPr/>
        </p:nvSpPr>
        <p:spPr>
          <a:xfrm>
            <a:off x="1452441" y="4622799"/>
            <a:ext cx="1724523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Data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E90C673-2C24-B14A-D531-AB0E77966385}"/>
              </a:ext>
            </a:extLst>
          </p:cNvPr>
          <p:cNvSpPr/>
          <p:nvPr/>
        </p:nvSpPr>
        <p:spPr>
          <a:xfrm>
            <a:off x="4689894" y="2617555"/>
            <a:ext cx="1863716" cy="729113"/>
          </a:xfrm>
          <a:prstGeom prst="roundRect">
            <a:avLst/>
          </a:prstGeom>
          <a:solidFill>
            <a:schemeClr val="bg2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ECC Encoder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직사각형 16">
            <a:extLst>
              <a:ext uri="{FF2B5EF4-FFF2-40B4-BE49-F238E27FC236}">
                <a16:creationId xmlns:a16="http://schemas.microsoft.com/office/drawing/2014/main" id="{AAE3F8FA-F3A4-A9C4-B309-AD641A53A1EE}"/>
              </a:ext>
            </a:extLst>
          </p:cNvPr>
          <p:cNvSpPr/>
          <p:nvPr/>
        </p:nvSpPr>
        <p:spPr>
          <a:xfrm>
            <a:off x="5261752" y="303504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200" kern="1200" dirty="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Parity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63FCC35-6E2E-0F7A-4E7E-358AA8ACE568}"/>
              </a:ext>
            </a:extLst>
          </p:cNvPr>
          <p:cNvSpPr/>
          <p:nvPr/>
        </p:nvSpPr>
        <p:spPr>
          <a:xfrm>
            <a:off x="149265" y="1850060"/>
            <a:ext cx="11893469" cy="4241176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9ACAE-817F-BFE7-EC3F-7C199522DD40}"/>
              </a:ext>
            </a:extLst>
          </p:cNvPr>
          <p:cNvSpPr txBox="1"/>
          <p:nvPr/>
        </p:nvSpPr>
        <p:spPr>
          <a:xfrm>
            <a:off x="-9005" y="2680155"/>
            <a:ext cx="12192000" cy="2086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sz="3600" b="1" dirty="0"/>
              <a:t>A novel scheme is required </a:t>
            </a:r>
            <a:r>
              <a:rPr lang="en-US" sz="3600" b="1" dirty="0">
                <a:solidFill>
                  <a:schemeClr val="tx1"/>
                </a:solidFill>
              </a:rPr>
              <a:t>to</a:t>
            </a:r>
            <a:r>
              <a:rPr lang="en-US" sz="3600" b="1" dirty="0">
                <a:solidFill>
                  <a:srgbClr val="FF4C4B"/>
                </a:solidFill>
              </a:rPr>
              <a:t> </a:t>
            </a:r>
            <a:br>
              <a:rPr lang="en-US" sz="3600" b="1" dirty="0">
                <a:solidFill>
                  <a:srgbClr val="FF4C4B"/>
                </a:solidFill>
              </a:rPr>
            </a:br>
            <a:r>
              <a:rPr lang="en-US" sz="3600" b="1" dirty="0">
                <a:solidFill>
                  <a:srgbClr val="FF4C4B"/>
                </a:solidFill>
              </a:rPr>
              <a:t>reduce redundancy </a:t>
            </a:r>
            <a:br>
              <a:rPr lang="en-US" sz="3600" b="1" dirty="0">
                <a:solidFill>
                  <a:srgbClr val="FF4C4B"/>
                </a:solidFill>
              </a:rPr>
            </a:br>
            <a:r>
              <a:rPr lang="en-US" sz="3600" b="1" dirty="0"/>
              <a:t>and provide </a:t>
            </a:r>
            <a:br>
              <a:rPr lang="en-US" sz="3600" b="1" dirty="0"/>
            </a:br>
            <a:r>
              <a:rPr lang="en-US" sz="3600" b="1" dirty="0">
                <a:solidFill>
                  <a:srgbClr val="FF4C4B"/>
                </a:solidFill>
              </a:rPr>
              <a:t>strong memory protection for </a:t>
            </a:r>
            <a:r>
              <a:rPr lang="en-US" sz="3600" b="1">
                <a:solidFill>
                  <a:srgbClr val="FF4C4B"/>
                </a:solidFill>
              </a:rPr>
              <a:t>target MCUs</a:t>
            </a:r>
            <a:r>
              <a:rPr lang="en-US" sz="36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046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583E574D-00B5-C127-5252-AE1E2F9B5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597006FD-0B7C-EEC3-D9AA-95963393E1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7008" y="2647254"/>
            <a:ext cx="6503042" cy="2328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/>
              <a:t>Parities of Parities ECC (</a:t>
            </a:r>
            <a:r>
              <a:rPr lang="en-US" dirty="0" err="1"/>
              <a:t>PoP</a:t>
            </a:r>
            <a:r>
              <a:rPr lang="en-US" dirty="0"/>
              <a:t>-ECC)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9785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A8624-CA66-E5C2-7A77-5153F1BB1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7A8F29E-764F-FF2B-BE31-6B55097D8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3" y="1926573"/>
            <a:ext cx="11365350" cy="3544865"/>
          </a:xfrm>
        </p:spPr>
        <p:txBody>
          <a:bodyPr/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/>
              <a:t>PoP</a:t>
            </a:r>
            <a:r>
              <a:rPr lang="en-US" dirty="0"/>
              <a:t>-ECC is 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strong</a:t>
            </a:r>
            <a:r>
              <a:rPr lang="en-US" dirty="0"/>
              <a:t> and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flexible</a:t>
            </a:r>
            <a:r>
              <a:rPr lang="en-US" dirty="0"/>
              <a:t> two-level ECC scheme to prevent severe memory errors.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First level:</a:t>
            </a:r>
            <a:r>
              <a:rPr lang="en-US" dirty="0"/>
              <a:t> extracts </a:t>
            </a:r>
            <a:r>
              <a:rPr lang="en-US" b="1" dirty="0">
                <a:solidFill>
                  <a:srgbClr val="FF4C4B"/>
                </a:solidFill>
              </a:rPr>
              <a:t>Virtual Parities (VPs) </a:t>
            </a:r>
            <a:r>
              <a:rPr lang="en-US" dirty="0">
                <a:solidFill>
                  <a:schemeClr val="tx1"/>
                </a:solidFill>
              </a:rPr>
              <a:t>from the weights.</a:t>
            </a:r>
            <a:endParaRPr lang="en-US" dirty="0">
              <a:solidFill>
                <a:srgbClr val="FF4C4B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88ACA6-8F70-7E4F-665D-1BA62D0B16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E911E6-09EB-E8CA-1EC7-6CD242E4A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PoP</a:t>
            </a:r>
            <a:r>
              <a:rPr lang="en-US" dirty="0"/>
              <a:t>-ECC</a:t>
            </a:r>
          </a:p>
        </p:txBody>
      </p:sp>
      <p:sp>
        <p:nvSpPr>
          <p:cNvPr id="63" name="직사각형 59">
            <a:extLst>
              <a:ext uri="{FF2B5EF4-FFF2-40B4-BE49-F238E27FC236}">
                <a16:creationId xmlns:a16="http://schemas.microsoft.com/office/drawing/2014/main" id="{0B9E5700-13D1-75EE-77C4-D42A5694FC1D}"/>
              </a:ext>
            </a:extLst>
          </p:cNvPr>
          <p:cNvSpPr/>
          <p:nvPr/>
        </p:nvSpPr>
        <p:spPr>
          <a:xfrm>
            <a:off x="2953562" y="3458116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직사각형 68">
            <a:extLst>
              <a:ext uri="{FF2B5EF4-FFF2-40B4-BE49-F238E27FC236}">
                <a16:creationId xmlns:a16="http://schemas.microsoft.com/office/drawing/2014/main" id="{C82046AA-CD24-5431-AC03-1CC384E667AC}"/>
              </a:ext>
            </a:extLst>
          </p:cNvPr>
          <p:cNvSpPr/>
          <p:nvPr/>
        </p:nvSpPr>
        <p:spPr>
          <a:xfrm>
            <a:off x="4033562" y="3458116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6" name="직사각형 64">
            <a:extLst>
              <a:ext uri="{FF2B5EF4-FFF2-40B4-BE49-F238E27FC236}">
                <a16:creationId xmlns:a16="http://schemas.microsoft.com/office/drawing/2014/main" id="{A3FA4A76-030B-571E-8A04-57313F516A1A}"/>
              </a:ext>
            </a:extLst>
          </p:cNvPr>
          <p:cNvSpPr/>
          <p:nvPr/>
        </p:nvSpPr>
        <p:spPr>
          <a:xfrm>
            <a:off x="5997619" y="3461056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BEA2D061-E45E-AB0A-08C9-6F912978D2C1}"/>
              </a:ext>
            </a:extLst>
          </p:cNvPr>
          <p:cNvGrpSpPr/>
          <p:nvPr/>
        </p:nvGrpSpPr>
        <p:grpSpPr>
          <a:xfrm>
            <a:off x="5441965" y="3576992"/>
            <a:ext cx="263391" cy="45719"/>
            <a:chOff x="9350727" y="2547672"/>
            <a:chExt cx="263391" cy="45719"/>
          </a:xfrm>
        </p:grpSpPr>
        <p:sp>
          <p:nvSpPr>
            <p:cNvPr id="105" name="타원 262">
              <a:extLst>
                <a:ext uri="{FF2B5EF4-FFF2-40B4-BE49-F238E27FC236}">
                  <a16:creationId xmlns:a16="http://schemas.microsoft.com/office/drawing/2014/main" id="{CD33BCF2-D878-780B-53EE-B96C40308B81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6" name="타원 263">
              <a:extLst>
                <a:ext uri="{FF2B5EF4-FFF2-40B4-BE49-F238E27FC236}">
                  <a16:creationId xmlns:a16="http://schemas.microsoft.com/office/drawing/2014/main" id="{152CE77E-9C3A-A31C-2E2D-DFBBA4F6D4ED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7" name="타원 264">
              <a:extLst>
                <a:ext uri="{FF2B5EF4-FFF2-40B4-BE49-F238E27FC236}">
                  <a16:creationId xmlns:a16="http://schemas.microsoft.com/office/drawing/2014/main" id="{63B42905-3288-173E-07B1-B16AC82BB312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C5B79BF-2917-546B-09F6-EA82BD52E764}"/>
              </a:ext>
            </a:extLst>
          </p:cNvPr>
          <p:cNvSpPr txBox="1"/>
          <p:nvPr/>
        </p:nvSpPr>
        <p:spPr>
          <a:xfrm>
            <a:off x="7634348" y="3418527"/>
            <a:ext cx="368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 block with 8 weights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A641A69-4C8E-3C03-604D-DBBB7513885F}"/>
              </a:ext>
            </a:extLst>
          </p:cNvPr>
          <p:cNvCxnSpPr>
            <a:cxnSpLocks/>
            <a:endCxn id="66" idx="3"/>
          </p:cNvCxnSpPr>
          <p:nvPr/>
        </p:nvCxnSpPr>
        <p:spPr>
          <a:xfrm flipH="1">
            <a:off x="7077619" y="3575356"/>
            <a:ext cx="607998" cy="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135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8B8B8-DA6F-6572-8DE3-C536B7E10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B44805-A93D-E199-ECE8-4B95C26FB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3" y="1926573"/>
            <a:ext cx="11365350" cy="3544865"/>
          </a:xfrm>
        </p:spPr>
        <p:txBody>
          <a:bodyPr/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/>
              <a:t>PoP</a:t>
            </a:r>
            <a:r>
              <a:rPr lang="en-US" dirty="0"/>
              <a:t>-ECC is 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strong</a:t>
            </a:r>
            <a:r>
              <a:rPr lang="en-US" dirty="0"/>
              <a:t> and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flexible</a:t>
            </a:r>
            <a:r>
              <a:rPr lang="en-US" dirty="0"/>
              <a:t> two-level ECC scheme to prevent severe memory errors.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First level:</a:t>
            </a:r>
            <a:r>
              <a:rPr lang="en-US" dirty="0"/>
              <a:t> extracts </a:t>
            </a:r>
            <a:r>
              <a:rPr lang="en-US" b="1" dirty="0">
                <a:solidFill>
                  <a:srgbClr val="FF4C4B"/>
                </a:solidFill>
              </a:rPr>
              <a:t>Virtual Parities (VPs) </a:t>
            </a:r>
            <a:r>
              <a:rPr lang="en-US" dirty="0">
                <a:solidFill>
                  <a:schemeClr val="tx1"/>
                </a:solidFill>
              </a:rPr>
              <a:t>from the weights.</a:t>
            </a:r>
            <a:endParaRPr lang="en-US" dirty="0">
              <a:solidFill>
                <a:srgbClr val="FF4C4B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395DCF-A789-6615-BF07-DAEE7C2B87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05C83DD-37B0-791E-E5D2-637ABE04E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PoP</a:t>
            </a:r>
            <a:r>
              <a:rPr lang="en-US" dirty="0"/>
              <a:t>-ECC</a:t>
            </a:r>
          </a:p>
        </p:txBody>
      </p:sp>
      <p:sp>
        <p:nvSpPr>
          <p:cNvPr id="58" name="화살표: 아래쪽 84">
            <a:extLst>
              <a:ext uri="{FF2B5EF4-FFF2-40B4-BE49-F238E27FC236}">
                <a16:creationId xmlns:a16="http://schemas.microsoft.com/office/drawing/2014/main" id="{2971C660-DF62-3820-D7BD-5AFE781C78B3}"/>
              </a:ext>
            </a:extLst>
          </p:cNvPr>
          <p:cNvSpPr/>
          <p:nvPr/>
        </p:nvSpPr>
        <p:spPr>
          <a:xfrm rot="16200000">
            <a:off x="7501618" y="3446347"/>
            <a:ext cx="156625" cy="359997"/>
          </a:xfrm>
          <a:prstGeom prst="downArrow">
            <a:avLst/>
          </a:prstGeom>
          <a:solidFill>
            <a:sysClr val="windowText" lastClr="00000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ACC5BEF-085C-5D88-A9AE-CEFF0FC66D24}"/>
              </a:ext>
            </a:extLst>
          </p:cNvPr>
          <p:cNvSpPr txBox="1"/>
          <p:nvPr/>
        </p:nvSpPr>
        <p:spPr>
          <a:xfrm>
            <a:off x="7783593" y="3473062"/>
            <a:ext cx="2161076" cy="263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63" name="직사각형 59">
            <a:extLst>
              <a:ext uri="{FF2B5EF4-FFF2-40B4-BE49-F238E27FC236}">
                <a16:creationId xmlns:a16="http://schemas.microsoft.com/office/drawing/2014/main" id="{A09A8881-98A0-E26F-C8EA-A1301866039A}"/>
              </a:ext>
            </a:extLst>
          </p:cNvPr>
          <p:cNvSpPr/>
          <p:nvPr/>
        </p:nvSpPr>
        <p:spPr>
          <a:xfrm>
            <a:off x="2953562" y="3458116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직사각형 68">
            <a:extLst>
              <a:ext uri="{FF2B5EF4-FFF2-40B4-BE49-F238E27FC236}">
                <a16:creationId xmlns:a16="http://schemas.microsoft.com/office/drawing/2014/main" id="{5A0FBE1E-FED1-8726-D0AD-9E91943E372D}"/>
              </a:ext>
            </a:extLst>
          </p:cNvPr>
          <p:cNvSpPr/>
          <p:nvPr/>
        </p:nvSpPr>
        <p:spPr>
          <a:xfrm>
            <a:off x="4033562" y="3458116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6" name="직사각형 64">
            <a:extLst>
              <a:ext uri="{FF2B5EF4-FFF2-40B4-BE49-F238E27FC236}">
                <a16:creationId xmlns:a16="http://schemas.microsoft.com/office/drawing/2014/main" id="{3B5E8D98-C586-ACA3-3AA5-45F58874643F}"/>
              </a:ext>
            </a:extLst>
          </p:cNvPr>
          <p:cNvSpPr/>
          <p:nvPr/>
        </p:nvSpPr>
        <p:spPr>
          <a:xfrm>
            <a:off x="5997619" y="3461056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2" name="직사각형 16">
            <a:extLst>
              <a:ext uri="{FF2B5EF4-FFF2-40B4-BE49-F238E27FC236}">
                <a16:creationId xmlns:a16="http://schemas.microsoft.com/office/drawing/2014/main" id="{B4B7FAC5-F23A-8347-8700-B2D0156BDBDB}"/>
              </a:ext>
            </a:extLst>
          </p:cNvPr>
          <p:cNvSpPr/>
          <p:nvPr/>
        </p:nvSpPr>
        <p:spPr>
          <a:xfrm>
            <a:off x="3309588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6" name="직사각형 484">
            <a:extLst>
              <a:ext uri="{FF2B5EF4-FFF2-40B4-BE49-F238E27FC236}">
                <a16:creationId xmlns:a16="http://schemas.microsoft.com/office/drawing/2014/main" id="{D064B9C3-C2A1-97D3-7C6B-2727E440D18F}"/>
              </a:ext>
            </a:extLst>
          </p:cNvPr>
          <p:cNvSpPr/>
          <p:nvPr/>
        </p:nvSpPr>
        <p:spPr>
          <a:xfrm>
            <a:off x="4395172" y="39354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0" name="직사각형 495">
            <a:extLst>
              <a:ext uri="{FF2B5EF4-FFF2-40B4-BE49-F238E27FC236}">
                <a16:creationId xmlns:a16="http://schemas.microsoft.com/office/drawing/2014/main" id="{3CD28FB2-E54B-C865-CB52-3D620A6E5B3D}"/>
              </a:ext>
            </a:extLst>
          </p:cNvPr>
          <p:cNvSpPr/>
          <p:nvPr/>
        </p:nvSpPr>
        <p:spPr>
          <a:xfrm>
            <a:off x="6372059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2EBE716-F691-03BE-93F1-06F5AC82DE8C}"/>
              </a:ext>
            </a:extLst>
          </p:cNvPr>
          <p:cNvGrpSpPr/>
          <p:nvPr/>
        </p:nvGrpSpPr>
        <p:grpSpPr>
          <a:xfrm>
            <a:off x="5441965" y="3576992"/>
            <a:ext cx="263391" cy="45719"/>
            <a:chOff x="9350727" y="2547672"/>
            <a:chExt cx="263391" cy="45719"/>
          </a:xfrm>
        </p:grpSpPr>
        <p:sp>
          <p:nvSpPr>
            <p:cNvPr id="105" name="타원 262">
              <a:extLst>
                <a:ext uri="{FF2B5EF4-FFF2-40B4-BE49-F238E27FC236}">
                  <a16:creationId xmlns:a16="http://schemas.microsoft.com/office/drawing/2014/main" id="{DC5F4533-5B7F-0429-D429-F634C2A3A6CA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6" name="타원 263">
              <a:extLst>
                <a:ext uri="{FF2B5EF4-FFF2-40B4-BE49-F238E27FC236}">
                  <a16:creationId xmlns:a16="http://schemas.microsoft.com/office/drawing/2014/main" id="{1AA6C2B3-4391-4C01-94F4-3A8F836493D5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7" name="타원 264">
              <a:extLst>
                <a:ext uri="{FF2B5EF4-FFF2-40B4-BE49-F238E27FC236}">
                  <a16:creationId xmlns:a16="http://schemas.microsoft.com/office/drawing/2014/main" id="{F4CDC359-979A-0B9D-D989-0D1809126980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22" name="굽은 화살표[B] 17">
            <a:extLst>
              <a:ext uri="{FF2B5EF4-FFF2-40B4-BE49-F238E27FC236}">
                <a16:creationId xmlns:a16="http://schemas.microsoft.com/office/drawing/2014/main" id="{7E92E4C4-3551-0071-06F8-828D50EEA6AB}"/>
              </a:ext>
            </a:extLst>
          </p:cNvPr>
          <p:cNvSpPr/>
          <p:nvPr/>
        </p:nvSpPr>
        <p:spPr>
          <a:xfrm rot="5400000">
            <a:off x="3362283" y="3596596"/>
            <a:ext cx="132976" cy="506292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25" name="굽은 화살표[B] 17">
            <a:extLst>
              <a:ext uri="{FF2B5EF4-FFF2-40B4-BE49-F238E27FC236}">
                <a16:creationId xmlns:a16="http://schemas.microsoft.com/office/drawing/2014/main" id="{C7806ED3-0E32-8143-AD6E-E2A63AA3A923}"/>
              </a:ext>
            </a:extLst>
          </p:cNvPr>
          <p:cNvSpPr/>
          <p:nvPr/>
        </p:nvSpPr>
        <p:spPr>
          <a:xfrm rot="5400000">
            <a:off x="4440859" y="3603984"/>
            <a:ext cx="132976" cy="506292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28" name="굽은 화살표[B] 17">
            <a:extLst>
              <a:ext uri="{FF2B5EF4-FFF2-40B4-BE49-F238E27FC236}">
                <a16:creationId xmlns:a16="http://schemas.microsoft.com/office/drawing/2014/main" id="{BFB99FC3-B273-AF21-2C7E-354D00DA9F80}"/>
              </a:ext>
            </a:extLst>
          </p:cNvPr>
          <p:cNvSpPr/>
          <p:nvPr/>
        </p:nvSpPr>
        <p:spPr>
          <a:xfrm rot="5400000">
            <a:off x="6415709" y="3598989"/>
            <a:ext cx="132976" cy="506292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979653-CED6-22AF-AE9F-8F9217B4D77B}"/>
              </a:ext>
            </a:extLst>
          </p:cNvPr>
          <p:cNvSpPr/>
          <p:nvPr/>
        </p:nvSpPr>
        <p:spPr>
          <a:xfrm>
            <a:off x="4245964" y="3686716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7EB95E-159F-6CC4-157E-1F1F38A1108A}"/>
              </a:ext>
            </a:extLst>
          </p:cNvPr>
          <p:cNvSpPr/>
          <p:nvPr/>
        </p:nvSpPr>
        <p:spPr>
          <a:xfrm>
            <a:off x="6223144" y="3683540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BAF917-9734-1404-5027-F4FD4D9D0A33}"/>
              </a:ext>
            </a:extLst>
          </p:cNvPr>
          <p:cNvSpPr/>
          <p:nvPr/>
        </p:nvSpPr>
        <p:spPr>
          <a:xfrm>
            <a:off x="3165964" y="3683540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493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F8556-C8F4-CF92-6ECB-F59172AEB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26D9B2-BFDD-F19E-AA6F-7EFDFD60E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3" y="1926573"/>
            <a:ext cx="11365350" cy="3544865"/>
          </a:xfrm>
        </p:spPr>
        <p:txBody>
          <a:bodyPr/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/>
              <a:t>PoP</a:t>
            </a:r>
            <a:r>
              <a:rPr lang="en-US" dirty="0"/>
              <a:t>-ECC is 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strong</a:t>
            </a:r>
            <a:r>
              <a:rPr lang="en-US" dirty="0"/>
              <a:t> and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flexible</a:t>
            </a:r>
            <a:r>
              <a:rPr lang="en-US" dirty="0"/>
              <a:t> two-level ECC scheme to prevent severe memory errors.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First level:</a:t>
            </a:r>
            <a:r>
              <a:rPr lang="en-US" dirty="0"/>
              <a:t> extracts </a:t>
            </a:r>
            <a:r>
              <a:rPr lang="en-US" b="1" dirty="0">
                <a:solidFill>
                  <a:srgbClr val="FF4C4B"/>
                </a:solidFill>
              </a:rPr>
              <a:t>Virtual Parities (VPs) </a:t>
            </a:r>
            <a:r>
              <a:rPr lang="en-US" dirty="0">
                <a:solidFill>
                  <a:schemeClr val="tx1"/>
                </a:solidFill>
              </a:rPr>
              <a:t>from the weights.</a:t>
            </a:r>
            <a:endParaRPr lang="en-US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Second level:</a:t>
            </a:r>
            <a:r>
              <a:rPr lang="en-US" dirty="0"/>
              <a:t> protects VPs using </a:t>
            </a:r>
            <a:r>
              <a:rPr lang="en-US" b="1" dirty="0">
                <a:solidFill>
                  <a:srgbClr val="FF4C4B"/>
                </a:solidFill>
              </a:rPr>
              <a:t>Parities of Parities (PPs) </a:t>
            </a:r>
            <a:r>
              <a:rPr lang="en-US" dirty="0">
                <a:solidFill>
                  <a:schemeClr val="tx1"/>
                </a:solidFill>
              </a:rPr>
              <a:t>via</a:t>
            </a:r>
            <a:r>
              <a:rPr lang="en-US" b="1" dirty="0">
                <a:solidFill>
                  <a:srgbClr val="FF4C4B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RS encoding</a:t>
            </a:r>
            <a:r>
              <a:rPr lang="en-US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.</a:t>
            </a:r>
            <a:endParaRPr lang="en-US" b="1" dirty="0">
              <a:solidFill>
                <a:srgbClr val="FF4C4B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7B02EA-B0FA-7055-C06D-0BB180FD63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766581-1102-9236-B68C-B99EE2E5A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PoP</a:t>
            </a:r>
            <a:r>
              <a:rPr lang="en-US" dirty="0"/>
              <a:t>-ECC</a:t>
            </a:r>
          </a:p>
        </p:txBody>
      </p:sp>
      <p:sp>
        <p:nvSpPr>
          <p:cNvPr id="58" name="화살표: 아래쪽 84">
            <a:extLst>
              <a:ext uri="{FF2B5EF4-FFF2-40B4-BE49-F238E27FC236}">
                <a16:creationId xmlns:a16="http://schemas.microsoft.com/office/drawing/2014/main" id="{F06E0AE9-F076-1319-8553-962F8392D592}"/>
              </a:ext>
            </a:extLst>
          </p:cNvPr>
          <p:cNvSpPr/>
          <p:nvPr/>
        </p:nvSpPr>
        <p:spPr>
          <a:xfrm rot="16200000">
            <a:off x="7501618" y="3446347"/>
            <a:ext cx="156625" cy="359997"/>
          </a:xfrm>
          <a:prstGeom prst="downArrow">
            <a:avLst/>
          </a:prstGeom>
          <a:solidFill>
            <a:sysClr val="windowText" lastClr="00000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95AF520-43E6-78D5-5C09-15F1A4A17491}"/>
              </a:ext>
            </a:extLst>
          </p:cNvPr>
          <p:cNvSpPr txBox="1"/>
          <p:nvPr/>
        </p:nvSpPr>
        <p:spPr>
          <a:xfrm>
            <a:off x="7783593" y="3473062"/>
            <a:ext cx="2161076" cy="263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60" name="그룹 374">
            <a:extLst>
              <a:ext uri="{FF2B5EF4-FFF2-40B4-BE49-F238E27FC236}">
                <a16:creationId xmlns:a16="http://schemas.microsoft.com/office/drawing/2014/main" id="{DB775837-C876-7383-7103-B0879B75447A}"/>
              </a:ext>
            </a:extLst>
          </p:cNvPr>
          <p:cNvGrpSpPr/>
          <p:nvPr/>
        </p:nvGrpSpPr>
        <p:grpSpPr>
          <a:xfrm>
            <a:off x="7396871" y="3748847"/>
            <a:ext cx="2549277" cy="307777"/>
            <a:chOff x="9880705" y="5406524"/>
            <a:chExt cx="2549277" cy="359369"/>
          </a:xfrm>
        </p:grpSpPr>
        <p:sp>
          <p:nvSpPr>
            <p:cNvPr id="61" name="화살표: 아래쪽 84">
              <a:extLst>
                <a:ext uri="{FF2B5EF4-FFF2-40B4-BE49-F238E27FC236}">
                  <a16:creationId xmlns:a16="http://schemas.microsoft.com/office/drawing/2014/main" id="{AD897432-E1ED-0842-EE0C-1282A2F8AB83}"/>
                </a:ext>
              </a:extLst>
            </p:cNvPr>
            <p:cNvSpPr/>
            <p:nvPr/>
          </p:nvSpPr>
          <p:spPr>
            <a:xfrm rot="16200000">
              <a:off x="9969264" y="5415380"/>
              <a:ext cx="182880" cy="359997"/>
            </a:xfrm>
            <a:prstGeom prst="downArrow">
              <a:avLst/>
            </a:prstGeom>
            <a:solidFill>
              <a:srgbClr val="0099E5"/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4E1C79E4-5785-55F2-163E-808D4A786572}"/>
                </a:ext>
              </a:extLst>
            </p:cNvPr>
            <p:cNvSpPr txBox="1"/>
            <p:nvPr/>
          </p:nvSpPr>
          <p:spPr>
            <a:xfrm>
              <a:off x="10267428" y="5406524"/>
              <a:ext cx="2162554" cy="359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0099E5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2nd-level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99E5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63" name="직사각형 59">
            <a:extLst>
              <a:ext uri="{FF2B5EF4-FFF2-40B4-BE49-F238E27FC236}">
                <a16:creationId xmlns:a16="http://schemas.microsoft.com/office/drawing/2014/main" id="{8DBD6E5A-2CD6-99AD-F3BD-88DB3EA12229}"/>
              </a:ext>
            </a:extLst>
          </p:cNvPr>
          <p:cNvSpPr/>
          <p:nvPr/>
        </p:nvSpPr>
        <p:spPr>
          <a:xfrm>
            <a:off x="2953562" y="3458116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직사각형 68">
            <a:extLst>
              <a:ext uri="{FF2B5EF4-FFF2-40B4-BE49-F238E27FC236}">
                <a16:creationId xmlns:a16="http://schemas.microsoft.com/office/drawing/2014/main" id="{D6676E86-BD7A-CE3C-A241-6F1413E3304E}"/>
              </a:ext>
            </a:extLst>
          </p:cNvPr>
          <p:cNvSpPr/>
          <p:nvPr/>
        </p:nvSpPr>
        <p:spPr>
          <a:xfrm>
            <a:off x="4033562" y="3458116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6" name="직사각형 64">
            <a:extLst>
              <a:ext uri="{FF2B5EF4-FFF2-40B4-BE49-F238E27FC236}">
                <a16:creationId xmlns:a16="http://schemas.microsoft.com/office/drawing/2014/main" id="{3D066ECC-E7D6-5E9D-6373-2580F361B07A}"/>
              </a:ext>
            </a:extLst>
          </p:cNvPr>
          <p:cNvSpPr/>
          <p:nvPr/>
        </p:nvSpPr>
        <p:spPr>
          <a:xfrm>
            <a:off x="5997619" y="3461056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3" name="직사각형 40">
            <a:extLst>
              <a:ext uri="{FF2B5EF4-FFF2-40B4-BE49-F238E27FC236}">
                <a16:creationId xmlns:a16="http://schemas.microsoft.com/office/drawing/2014/main" id="{B0CA6BAE-EF41-FFC3-F1E0-C093E05E69CE}"/>
              </a:ext>
            </a:extLst>
          </p:cNvPr>
          <p:cNvSpPr/>
          <p:nvPr/>
        </p:nvSpPr>
        <p:spPr>
          <a:xfrm>
            <a:off x="7072683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직사각형 41">
            <a:extLst>
              <a:ext uri="{FF2B5EF4-FFF2-40B4-BE49-F238E27FC236}">
                <a16:creationId xmlns:a16="http://schemas.microsoft.com/office/drawing/2014/main" id="{DF573F08-7FA0-4F3C-7388-4137FF6B987B}"/>
              </a:ext>
            </a:extLst>
          </p:cNvPr>
          <p:cNvSpPr/>
          <p:nvPr/>
        </p:nvSpPr>
        <p:spPr>
          <a:xfrm>
            <a:off x="7792390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9" name="직사각형 49">
            <a:extLst>
              <a:ext uri="{FF2B5EF4-FFF2-40B4-BE49-F238E27FC236}">
                <a16:creationId xmlns:a16="http://schemas.microsoft.com/office/drawing/2014/main" id="{008DCF5E-6FA2-7F82-692C-4688BF54440A}"/>
              </a:ext>
            </a:extLst>
          </p:cNvPr>
          <p:cNvSpPr/>
          <p:nvPr/>
        </p:nvSpPr>
        <p:spPr>
          <a:xfrm>
            <a:off x="8512246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0" name="직사각형 50">
            <a:extLst>
              <a:ext uri="{FF2B5EF4-FFF2-40B4-BE49-F238E27FC236}">
                <a16:creationId xmlns:a16="http://schemas.microsoft.com/office/drawing/2014/main" id="{8A934EAF-8761-A2DF-24EA-58B11FB95678}"/>
              </a:ext>
            </a:extLst>
          </p:cNvPr>
          <p:cNvSpPr/>
          <p:nvPr/>
        </p:nvSpPr>
        <p:spPr>
          <a:xfrm>
            <a:off x="9232246" y="4392147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1" name="굽은 화살표[B] 17">
            <a:extLst>
              <a:ext uri="{FF2B5EF4-FFF2-40B4-BE49-F238E27FC236}">
                <a16:creationId xmlns:a16="http://schemas.microsoft.com/office/drawing/2014/main" id="{6CB7B641-C0EC-644A-0163-BE1A6C09408E}"/>
              </a:ext>
            </a:extLst>
          </p:cNvPr>
          <p:cNvSpPr/>
          <p:nvPr/>
        </p:nvSpPr>
        <p:spPr>
          <a:xfrm rot="5400000">
            <a:off x="6485741" y="1237775"/>
            <a:ext cx="370401" cy="5938335"/>
          </a:xfrm>
          <a:prstGeom prst="bentArrow">
            <a:avLst>
              <a:gd name="adj1" fmla="val 10413"/>
              <a:gd name="adj2" fmla="val 14170"/>
              <a:gd name="adj3" fmla="val 16522"/>
              <a:gd name="adj4" fmla="val 35934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2" name="직사각형 16">
            <a:extLst>
              <a:ext uri="{FF2B5EF4-FFF2-40B4-BE49-F238E27FC236}">
                <a16:creationId xmlns:a16="http://schemas.microsoft.com/office/drawing/2014/main" id="{64FC5F1A-B4AE-5FB9-BDDE-C53BF0CEAAC2}"/>
              </a:ext>
            </a:extLst>
          </p:cNvPr>
          <p:cNvSpPr/>
          <p:nvPr/>
        </p:nvSpPr>
        <p:spPr>
          <a:xfrm>
            <a:off x="3309588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6" name="직사각형 484">
            <a:extLst>
              <a:ext uri="{FF2B5EF4-FFF2-40B4-BE49-F238E27FC236}">
                <a16:creationId xmlns:a16="http://schemas.microsoft.com/office/drawing/2014/main" id="{90CED265-3E07-167F-01E7-634E34652B13}"/>
              </a:ext>
            </a:extLst>
          </p:cNvPr>
          <p:cNvSpPr/>
          <p:nvPr/>
        </p:nvSpPr>
        <p:spPr>
          <a:xfrm>
            <a:off x="4395172" y="39354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0" name="직사각형 495">
            <a:extLst>
              <a:ext uri="{FF2B5EF4-FFF2-40B4-BE49-F238E27FC236}">
                <a16:creationId xmlns:a16="http://schemas.microsoft.com/office/drawing/2014/main" id="{0B4602FA-62BE-B936-8CEE-79A57437BF3F}"/>
              </a:ext>
            </a:extLst>
          </p:cNvPr>
          <p:cNvSpPr/>
          <p:nvPr/>
        </p:nvSpPr>
        <p:spPr>
          <a:xfrm>
            <a:off x="6372059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A3B65B6-649D-8638-8726-97864A94B004}"/>
              </a:ext>
            </a:extLst>
          </p:cNvPr>
          <p:cNvGrpSpPr/>
          <p:nvPr/>
        </p:nvGrpSpPr>
        <p:grpSpPr>
          <a:xfrm>
            <a:off x="5441965" y="3576992"/>
            <a:ext cx="263391" cy="45719"/>
            <a:chOff x="9350727" y="2547672"/>
            <a:chExt cx="263391" cy="45719"/>
          </a:xfrm>
        </p:grpSpPr>
        <p:sp>
          <p:nvSpPr>
            <p:cNvPr id="105" name="타원 262">
              <a:extLst>
                <a:ext uri="{FF2B5EF4-FFF2-40B4-BE49-F238E27FC236}">
                  <a16:creationId xmlns:a16="http://schemas.microsoft.com/office/drawing/2014/main" id="{2C9DCD50-8629-495F-706E-93EC7125CAEE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6" name="타원 263">
              <a:extLst>
                <a:ext uri="{FF2B5EF4-FFF2-40B4-BE49-F238E27FC236}">
                  <a16:creationId xmlns:a16="http://schemas.microsoft.com/office/drawing/2014/main" id="{53601770-800D-8218-2FF7-D545ADDA6781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7" name="타원 264">
              <a:extLst>
                <a:ext uri="{FF2B5EF4-FFF2-40B4-BE49-F238E27FC236}">
                  <a16:creationId xmlns:a16="http://schemas.microsoft.com/office/drawing/2014/main" id="{73C05ACD-A0A2-48E1-B542-47B2A4E74FC6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12" name="화살표: 아래쪽 64">
            <a:extLst>
              <a:ext uri="{FF2B5EF4-FFF2-40B4-BE49-F238E27FC236}">
                <a16:creationId xmlns:a16="http://schemas.microsoft.com/office/drawing/2014/main" id="{BD6B2B62-A8E9-607E-E7B9-F9E5E3686FAA}"/>
              </a:ext>
            </a:extLst>
          </p:cNvPr>
          <p:cNvSpPr/>
          <p:nvPr/>
        </p:nvSpPr>
        <p:spPr>
          <a:xfrm>
            <a:off x="7377141" y="4028425"/>
            <a:ext cx="99835" cy="365760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22" name="굽은 화살표[B] 17">
            <a:extLst>
              <a:ext uri="{FF2B5EF4-FFF2-40B4-BE49-F238E27FC236}">
                <a16:creationId xmlns:a16="http://schemas.microsoft.com/office/drawing/2014/main" id="{CB67BD0C-4729-7482-D697-270A7F3E5352}"/>
              </a:ext>
            </a:extLst>
          </p:cNvPr>
          <p:cNvSpPr/>
          <p:nvPr/>
        </p:nvSpPr>
        <p:spPr>
          <a:xfrm rot="5400000">
            <a:off x="3362283" y="3596596"/>
            <a:ext cx="132976" cy="506292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25" name="굽은 화살표[B] 17">
            <a:extLst>
              <a:ext uri="{FF2B5EF4-FFF2-40B4-BE49-F238E27FC236}">
                <a16:creationId xmlns:a16="http://schemas.microsoft.com/office/drawing/2014/main" id="{04796A15-68AF-ED72-89E4-8C2A53607105}"/>
              </a:ext>
            </a:extLst>
          </p:cNvPr>
          <p:cNvSpPr/>
          <p:nvPr/>
        </p:nvSpPr>
        <p:spPr>
          <a:xfrm rot="5400000">
            <a:off x="4440859" y="3603984"/>
            <a:ext cx="132976" cy="506292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28" name="굽은 화살표[B] 17">
            <a:extLst>
              <a:ext uri="{FF2B5EF4-FFF2-40B4-BE49-F238E27FC236}">
                <a16:creationId xmlns:a16="http://schemas.microsoft.com/office/drawing/2014/main" id="{8AB7C161-55F9-2E14-3D50-1879C80449F3}"/>
              </a:ext>
            </a:extLst>
          </p:cNvPr>
          <p:cNvSpPr/>
          <p:nvPr/>
        </p:nvSpPr>
        <p:spPr>
          <a:xfrm rot="5400000">
            <a:off x="6415709" y="3598989"/>
            <a:ext cx="132976" cy="506292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38" name="화살표: 아래쪽 64">
            <a:extLst>
              <a:ext uri="{FF2B5EF4-FFF2-40B4-BE49-F238E27FC236}">
                <a16:creationId xmlns:a16="http://schemas.microsoft.com/office/drawing/2014/main" id="{4ABB23AC-76E6-DFDF-B501-435B83073678}"/>
              </a:ext>
            </a:extLst>
          </p:cNvPr>
          <p:cNvSpPr/>
          <p:nvPr/>
        </p:nvSpPr>
        <p:spPr>
          <a:xfrm>
            <a:off x="8088446" y="4033310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39" name="화살표: 아래쪽 64">
            <a:extLst>
              <a:ext uri="{FF2B5EF4-FFF2-40B4-BE49-F238E27FC236}">
                <a16:creationId xmlns:a16="http://schemas.microsoft.com/office/drawing/2014/main" id="{23E2536D-F4B2-5344-FA9B-FC757A9F3E2F}"/>
              </a:ext>
            </a:extLst>
          </p:cNvPr>
          <p:cNvSpPr/>
          <p:nvPr/>
        </p:nvSpPr>
        <p:spPr>
          <a:xfrm>
            <a:off x="8811038" y="4031937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EE6FBD-A540-D2CB-696C-16AC76E9C735}"/>
              </a:ext>
            </a:extLst>
          </p:cNvPr>
          <p:cNvSpPr/>
          <p:nvPr/>
        </p:nvSpPr>
        <p:spPr>
          <a:xfrm>
            <a:off x="4245964" y="3686716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E6ADC-9C3F-5302-A241-7AFD216FCFCF}"/>
              </a:ext>
            </a:extLst>
          </p:cNvPr>
          <p:cNvSpPr/>
          <p:nvPr/>
        </p:nvSpPr>
        <p:spPr>
          <a:xfrm>
            <a:off x="6223144" y="3683540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F0FF1B-9F14-AF47-E6BB-B17CBC472AC4}"/>
              </a:ext>
            </a:extLst>
          </p:cNvPr>
          <p:cNvSpPr/>
          <p:nvPr/>
        </p:nvSpPr>
        <p:spPr>
          <a:xfrm>
            <a:off x="3165964" y="3683540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024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47EA5-695E-E75E-6D73-7AC855FAD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C0A05E-2E03-E640-19A0-6D3080482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3" y="1926573"/>
            <a:ext cx="11365350" cy="3544865"/>
          </a:xfrm>
        </p:spPr>
        <p:txBody>
          <a:bodyPr/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/>
              <a:t>PoP</a:t>
            </a:r>
            <a:r>
              <a:rPr lang="en-US" dirty="0"/>
              <a:t>-ECC is 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strong</a:t>
            </a:r>
            <a:r>
              <a:rPr lang="en-US" dirty="0"/>
              <a:t> and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flexible</a:t>
            </a:r>
            <a:r>
              <a:rPr lang="en-US" dirty="0"/>
              <a:t> two-level ECC scheme to prevent severe memory errors.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First level:</a:t>
            </a:r>
            <a:r>
              <a:rPr lang="en-US" dirty="0"/>
              <a:t> extracts </a:t>
            </a:r>
            <a:r>
              <a:rPr lang="en-US" b="1" dirty="0">
                <a:solidFill>
                  <a:srgbClr val="FF4C4B"/>
                </a:solidFill>
              </a:rPr>
              <a:t>Virtual Parities (VPs) </a:t>
            </a:r>
            <a:r>
              <a:rPr lang="en-US" dirty="0">
                <a:solidFill>
                  <a:schemeClr val="tx1"/>
                </a:solidFill>
              </a:rPr>
              <a:t>from the weights.</a:t>
            </a:r>
            <a:endParaRPr lang="en-US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Second level:</a:t>
            </a:r>
            <a:r>
              <a:rPr lang="en-US" dirty="0"/>
              <a:t> protects VPs using </a:t>
            </a:r>
            <a:r>
              <a:rPr lang="en-US" b="1" dirty="0">
                <a:solidFill>
                  <a:srgbClr val="FF4C4B"/>
                </a:solidFill>
              </a:rPr>
              <a:t>Parities of Parities (PPs) </a:t>
            </a:r>
            <a:r>
              <a:rPr lang="en-US" dirty="0">
                <a:solidFill>
                  <a:schemeClr val="tx1"/>
                </a:solidFill>
              </a:rPr>
              <a:t>via</a:t>
            </a:r>
            <a:r>
              <a:rPr lang="en-US" b="1" dirty="0">
                <a:solidFill>
                  <a:srgbClr val="FF4C4B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RS encoding</a:t>
            </a:r>
            <a:r>
              <a:rPr lang="en-US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.</a:t>
            </a:r>
            <a:endParaRPr lang="en-US" b="1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endParaRPr lang="en-US" b="1" dirty="0">
              <a:solidFill>
                <a:srgbClr val="FF4C4B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9C8726-ED12-32B6-A460-2262F4B7DD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67E62A-7A06-E7FB-6863-EC2E5898C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PoP</a:t>
            </a:r>
            <a:r>
              <a:rPr lang="en-US" dirty="0"/>
              <a:t>-ECC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B2B2CCD-D6A2-370C-A2EF-834C1020D782}"/>
              </a:ext>
            </a:extLst>
          </p:cNvPr>
          <p:cNvSpPr/>
          <p:nvPr/>
        </p:nvSpPr>
        <p:spPr>
          <a:xfrm>
            <a:off x="1727670" y="3193463"/>
            <a:ext cx="8525934" cy="1615819"/>
          </a:xfrm>
          <a:prstGeom prst="roundRect">
            <a:avLst/>
          </a:prstGeom>
          <a:solidFill>
            <a:schemeClr val="bg2">
              <a:lumMod val="50000"/>
              <a:lumOff val="50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화살표: 아래쪽 84">
            <a:extLst>
              <a:ext uri="{FF2B5EF4-FFF2-40B4-BE49-F238E27FC236}">
                <a16:creationId xmlns:a16="http://schemas.microsoft.com/office/drawing/2014/main" id="{9DE16E61-136C-276D-1F46-90162560D190}"/>
              </a:ext>
            </a:extLst>
          </p:cNvPr>
          <p:cNvSpPr/>
          <p:nvPr/>
        </p:nvSpPr>
        <p:spPr>
          <a:xfrm rot="16200000">
            <a:off x="7501618" y="3446347"/>
            <a:ext cx="156625" cy="359997"/>
          </a:xfrm>
          <a:prstGeom prst="downArrow">
            <a:avLst/>
          </a:prstGeom>
          <a:solidFill>
            <a:sysClr val="windowText" lastClr="00000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03BF44-FAC6-A241-4723-BCC090CADCD5}"/>
              </a:ext>
            </a:extLst>
          </p:cNvPr>
          <p:cNvSpPr txBox="1"/>
          <p:nvPr/>
        </p:nvSpPr>
        <p:spPr>
          <a:xfrm>
            <a:off x="7783593" y="3473062"/>
            <a:ext cx="2161076" cy="263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25" name="그룹 374">
            <a:extLst>
              <a:ext uri="{FF2B5EF4-FFF2-40B4-BE49-F238E27FC236}">
                <a16:creationId xmlns:a16="http://schemas.microsoft.com/office/drawing/2014/main" id="{C2CE03F9-6F19-FAF6-CB46-A069D0241917}"/>
              </a:ext>
            </a:extLst>
          </p:cNvPr>
          <p:cNvGrpSpPr/>
          <p:nvPr/>
        </p:nvGrpSpPr>
        <p:grpSpPr>
          <a:xfrm>
            <a:off x="7396871" y="3748847"/>
            <a:ext cx="2549277" cy="307777"/>
            <a:chOff x="9880705" y="5406524"/>
            <a:chExt cx="2549277" cy="359369"/>
          </a:xfrm>
        </p:grpSpPr>
        <p:sp>
          <p:nvSpPr>
            <p:cNvPr id="26" name="화살표: 아래쪽 84">
              <a:extLst>
                <a:ext uri="{FF2B5EF4-FFF2-40B4-BE49-F238E27FC236}">
                  <a16:creationId xmlns:a16="http://schemas.microsoft.com/office/drawing/2014/main" id="{16F51F02-E594-830C-C27E-9B3162AAD556}"/>
                </a:ext>
              </a:extLst>
            </p:cNvPr>
            <p:cNvSpPr/>
            <p:nvPr/>
          </p:nvSpPr>
          <p:spPr>
            <a:xfrm rot="16200000">
              <a:off x="9969264" y="5415380"/>
              <a:ext cx="182880" cy="359997"/>
            </a:xfrm>
            <a:prstGeom prst="downArrow">
              <a:avLst/>
            </a:prstGeom>
            <a:solidFill>
              <a:srgbClr val="0099E5"/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C9C2333-8B47-FCA2-AC2C-65DD903EB826}"/>
                </a:ext>
              </a:extLst>
            </p:cNvPr>
            <p:cNvSpPr txBox="1"/>
            <p:nvPr/>
          </p:nvSpPr>
          <p:spPr>
            <a:xfrm>
              <a:off x="10267428" y="5406524"/>
              <a:ext cx="2162554" cy="359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0099E5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2nd-level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99E5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28" name="직사각형 59">
            <a:extLst>
              <a:ext uri="{FF2B5EF4-FFF2-40B4-BE49-F238E27FC236}">
                <a16:creationId xmlns:a16="http://schemas.microsoft.com/office/drawing/2014/main" id="{E5DE81F5-4C92-D17D-996C-EBD6D4380670}"/>
              </a:ext>
            </a:extLst>
          </p:cNvPr>
          <p:cNvSpPr/>
          <p:nvPr/>
        </p:nvSpPr>
        <p:spPr>
          <a:xfrm>
            <a:off x="295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0" name="직사각형 68">
            <a:extLst>
              <a:ext uri="{FF2B5EF4-FFF2-40B4-BE49-F238E27FC236}">
                <a16:creationId xmlns:a16="http://schemas.microsoft.com/office/drawing/2014/main" id="{6DDDF5CB-2E28-2FB5-866C-74805B221BE7}"/>
              </a:ext>
            </a:extLst>
          </p:cNvPr>
          <p:cNvSpPr/>
          <p:nvPr/>
        </p:nvSpPr>
        <p:spPr>
          <a:xfrm>
            <a:off x="403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1" name="직사각형 64">
            <a:extLst>
              <a:ext uri="{FF2B5EF4-FFF2-40B4-BE49-F238E27FC236}">
                <a16:creationId xmlns:a16="http://schemas.microsoft.com/office/drawing/2014/main" id="{FBD15DF3-1B3C-EE28-0325-95153B0B5891}"/>
              </a:ext>
            </a:extLst>
          </p:cNvPr>
          <p:cNvSpPr/>
          <p:nvPr/>
        </p:nvSpPr>
        <p:spPr>
          <a:xfrm>
            <a:off x="5997619" y="346105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직사각형 37">
            <a:extLst>
              <a:ext uri="{FF2B5EF4-FFF2-40B4-BE49-F238E27FC236}">
                <a16:creationId xmlns:a16="http://schemas.microsoft.com/office/drawing/2014/main" id="{92930CF5-83D5-829A-6952-C14D1F109249}"/>
              </a:ext>
            </a:extLst>
          </p:cNvPr>
          <p:cNvSpPr/>
          <p:nvPr/>
        </p:nvSpPr>
        <p:spPr>
          <a:xfrm>
            <a:off x="2953562" y="4392145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6" name="직사각형 38">
            <a:extLst>
              <a:ext uri="{FF2B5EF4-FFF2-40B4-BE49-F238E27FC236}">
                <a16:creationId xmlns:a16="http://schemas.microsoft.com/office/drawing/2014/main" id="{A7CAB759-002A-ECD8-C70A-06F6ED3AF8E5}"/>
              </a:ext>
            </a:extLst>
          </p:cNvPr>
          <p:cNvSpPr/>
          <p:nvPr/>
        </p:nvSpPr>
        <p:spPr>
          <a:xfrm>
            <a:off x="4033562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7" name="직사각형 39">
            <a:extLst>
              <a:ext uri="{FF2B5EF4-FFF2-40B4-BE49-F238E27FC236}">
                <a16:creationId xmlns:a16="http://schemas.microsoft.com/office/drawing/2014/main" id="{626605C0-D57D-11F4-B0E7-5B9E426B3C9A}"/>
              </a:ext>
            </a:extLst>
          </p:cNvPr>
          <p:cNvSpPr/>
          <p:nvPr/>
        </p:nvSpPr>
        <p:spPr>
          <a:xfrm>
            <a:off x="5992976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8" name="직사각형 40">
            <a:extLst>
              <a:ext uri="{FF2B5EF4-FFF2-40B4-BE49-F238E27FC236}">
                <a16:creationId xmlns:a16="http://schemas.microsoft.com/office/drawing/2014/main" id="{2563E70A-0AA0-D86E-8866-E82D4561A273}"/>
              </a:ext>
            </a:extLst>
          </p:cNvPr>
          <p:cNvSpPr/>
          <p:nvPr/>
        </p:nvSpPr>
        <p:spPr>
          <a:xfrm>
            <a:off x="7072683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9" name="직사각형 41">
            <a:extLst>
              <a:ext uri="{FF2B5EF4-FFF2-40B4-BE49-F238E27FC236}">
                <a16:creationId xmlns:a16="http://schemas.microsoft.com/office/drawing/2014/main" id="{F6C8E85E-F8C0-DB7A-86BA-7D6019FCF9B4}"/>
              </a:ext>
            </a:extLst>
          </p:cNvPr>
          <p:cNvSpPr/>
          <p:nvPr/>
        </p:nvSpPr>
        <p:spPr>
          <a:xfrm>
            <a:off x="7792390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직사각형 49">
            <a:extLst>
              <a:ext uri="{FF2B5EF4-FFF2-40B4-BE49-F238E27FC236}">
                <a16:creationId xmlns:a16="http://schemas.microsoft.com/office/drawing/2014/main" id="{13E7D232-6FEF-FB78-C54F-5DD0C20F13E7}"/>
              </a:ext>
            </a:extLst>
          </p:cNvPr>
          <p:cNvSpPr/>
          <p:nvPr/>
        </p:nvSpPr>
        <p:spPr>
          <a:xfrm>
            <a:off x="8512246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41" name="직사각형 50">
            <a:extLst>
              <a:ext uri="{FF2B5EF4-FFF2-40B4-BE49-F238E27FC236}">
                <a16:creationId xmlns:a16="http://schemas.microsoft.com/office/drawing/2014/main" id="{C6AA60FB-E1F4-3E83-CD8C-33858941EA6C}"/>
              </a:ext>
            </a:extLst>
          </p:cNvPr>
          <p:cNvSpPr/>
          <p:nvPr/>
        </p:nvSpPr>
        <p:spPr>
          <a:xfrm>
            <a:off x="9232246" y="4392147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42" name="굽은 화살표[B] 17">
            <a:extLst>
              <a:ext uri="{FF2B5EF4-FFF2-40B4-BE49-F238E27FC236}">
                <a16:creationId xmlns:a16="http://schemas.microsoft.com/office/drawing/2014/main" id="{59DFE4AA-EC34-FB83-6686-F8F8DDAB1FCC}"/>
              </a:ext>
            </a:extLst>
          </p:cNvPr>
          <p:cNvSpPr/>
          <p:nvPr/>
        </p:nvSpPr>
        <p:spPr>
          <a:xfrm rot="5400000">
            <a:off x="6485741" y="1237775"/>
            <a:ext cx="370401" cy="5938335"/>
          </a:xfrm>
          <a:prstGeom prst="bentArrow">
            <a:avLst>
              <a:gd name="adj1" fmla="val 10413"/>
              <a:gd name="adj2" fmla="val 14170"/>
              <a:gd name="adj3" fmla="val 16522"/>
              <a:gd name="adj4" fmla="val 35934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43" name="직사각형 16">
            <a:extLst>
              <a:ext uri="{FF2B5EF4-FFF2-40B4-BE49-F238E27FC236}">
                <a16:creationId xmlns:a16="http://schemas.microsoft.com/office/drawing/2014/main" id="{5966539F-C252-2FD5-2044-E3A5D7A030FB}"/>
              </a:ext>
            </a:extLst>
          </p:cNvPr>
          <p:cNvSpPr/>
          <p:nvPr/>
        </p:nvSpPr>
        <p:spPr>
          <a:xfrm>
            <a:off x="3309588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47" name="직사각형 484">
            <a:extLst>
              <a:ext uri="{FF2B5EF4-FFF2-40B4-BE49-F238E27FC236}">
                <a16:creationId xmlns:a16="http://schemas.microsoft.com/office/drawing/2014/main" id="{727AD621-C3F4-DCC0-A713-966428392460}"/>
              </a:ext>
            </a:extLst>
          </p:cNvPr>
          <p:cNvSpPr/>
          <p:nvPr/>
        </p:nvSpPr>
        <p:spPr>
          <a:xfrm>
            <a:off x="4395172" y="39354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51" name="직사각형 495">
            <a:extLst>
              <a:ext uri="{FF2B5EF4-FFF2-40B4-BE49-F238E27FC236}">
                <a16:creationId xmlns:a16="http://schemas.microsoft.com/office/drawing/2014/main" id="{BDDFE48E-9965-7CC1-A9E7-BDAAEC2D0D2D}"/>
              </a:ext>
            </a:extLst>
          </p:cNvPr>
          <p:cNvSpPr/>
          <p:nvPr/>
        </p:nvSpPr>
        <p:spPr>
          <a:xfrm>
            <a:off x="6372059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62B699F8-53E7-8C87-64F7-440A55CB4D8D}"/>
              </a:ext>
            </a:extLst>
          </p:cNvPr>
          <p:cNvGrpSpPr/>
          <p:nvPr/>
        </p:nvGrpSpPr>
        <p:grpSpPr>
          <a:xfrm>
            <a:off x="5441965" y="3576992"/>
            <a:ext cx="263391" cy="45719"/>
            <a:chOff x="9350727" y="2547672"/>
            <a:chExt cx="263391" cy="45719"/>
          </a:xfrm>
        </p:grpSpPr>
        <p:sp>
          <p:nvSpPr>
            <p:cNvPr id="115" name="타원 262">
              <a:extLst>
                <a:ext uri="{FF2B5EF4-FFF2-40B4-BE49-F238E27FC236}">
                  <a16:creationId xmlns:a16="http://schemas.microsoft.com/office/drawing/2014/main" id="{46EF94D5-2F3F-0AE9-0F5B-37D963BFEC6A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6" name="타원 263">
              <a:extLst>
                <a:ext uri="{FF2B5EF4-FFF2-40B4-BE49-F238E27FC236}">
                  <a16:creationId xmlns:a16="http://schemas.microsoft.com/office/drawing/2014/main" id="{1FC205ED-A066-BB6F-E54D-E323DE3CF3F1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7" name="타원 264">
              <a:extLst>
                <a:ext uri="{FF2B5EF4-FFF2-40B4-BE49-F238E27FC236}">
                  <a16:creationId xmlns:a16="http://schemas.microsoft.com/office/drawing/2014/main" id="{D568A6D0-4BC0-6A5B-AA34-C3F5BF2D97CB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18" name="화살표: 아래쪽 64">
            <a:extLst>
              <a:ext uri="{FF2B5EF4-FFF2-40B4-BE49-F238E27FC236}">
                <a16:creationId xmlns:a16="http://schemas.microsoft.com/office/drawing/2014/main" id="{9870B4E3-A3A8-9D17-31D5-60D47738805D}"/>
              </a:ext>
            </a:extLst>
          </p:cNvPr>
          <p:cNvSpPr/>
          <p:nvPr/>
        </p:nvSpPr>
        <p:spPr>
          <a:xfrm>
            <a:off x="7377141" y="4028425"/>
            <a:ext cx="99835" cy="365760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9B6B4ABC-4609-A48D-C129-355FB9D27BAA}"/>
              </a:ext>
            </a:extLst>
          </p:cNvPr>
          <p:cNvGrpSpPr/>
          <p:nvPr/>
        </p:nvGrpSpPr>
        <p:grpSpPr>
          <a:xfrm>
            <a:off x="3150421" y="3693068"/>
            <a:ext cx="531496" cy="685800"/>
            <a:chOff x="-1164156" y="3302230"/>
            <a:chExt cx="531496" cy="685800"/>
          </a:xfrm>
        </p:grpSpPr>
        <p:sp>
          <p:nvSpPr>
            <p:cNvPr id="136" name="화살표: 아래쪽 64">
              <a:extLst>
                <a:ext uri="{FF2B5EF4-FFF2-40B4-BE49-F238E27FC236}">
                  <a16:creationId xmlns:a16="http://schemas.microsoft.com/office/drawing/2014/main" id="{948F8E24-0270-A2AF-93BC-0976E91763F5}"/>
                </a:ext>
              </a:extLst>
            </p:cNvPr>
            <p:cNvSpPr/>
            <p:nvPr/>
          </p:nvSpPr>
          <p:spPr>
            <a:xfrm>
              <a:off x="-1164156" y="3302230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7" name="굽은 화살표[B] 17">
              <a:extLst>
                <a:ext uri="{FF2B5EF4-FFF2-40B4-BE49-F238E27FC236}">
                  <a16:creationId xmlns:a16="http://schemas.microsoft.com/office/drawing/2014/main" id="{5EA33D65-AE35-3FD9-D70E-F47EA828E2C9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E8653D56-5915-17C5-C780-665412B308D2}"/>
              </a:ext>
            </a:extLst>
          </p:cNvPr>
          <p:cNvGrpSpPr/>
          <p:nvPr/>
        </p:nvGrpSpPr>
        <p:grpSpPr>
          <a:xfrm>
            <a:off x="4228997" y="3694105"/>
            <a:ext cx="531496" cy="685800"/>
            <a:chOff x="-1164156" y="3295879"/>
            <a:chExt cx="531496" cy="685800"/>
          </a:xfrm>
        </p:grpSpPr>
        <p:sp>
          <p:nvSpPr>
            <p:cNvPr id="141" name="화살표: 아래쪽 64">
              <a:extLst>
                <a:ext uri="{FF2B5EF4-FFF2-40B4-BE49-F238E27FC236}">
                  <a16:creationId xmlns:a16="http://schemas.microsoft.com/office/drawing/2014/main" id="{F1BBDED4-323C-1A2B-FCF6-E3BE5515E36D}"/>
                </a:ext>
              </a:extLst>
            </p:cNvPr>
            <p:cNvSpPr/>
            <p:nvPr/>
          </p:nvSpPr>
          <p:spPr>
            <a:xfrm>
              <a:off x="-1164156" y="329587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42" name="굽은 화살표[B] 17">
              <a:extLst>
                <a:ext uri="{FF2B5EF4-FFF2-40B4-BE49-F238E27FC236}">
                  <a16:creationId xmlns:a16="http://schemas.microsoft.com/office/drawing/2014/main" id="{05EDBD82-2530-23FC-918A-D7AABB11B129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9F1C6F58-286D-9185-A66E-B88853999349}"/>
              </a:ext>
            </a:extLst>
          </p:cNvPr>
          <p:cNvGrpSpPr/>
          <p:nvPr/>
        </p:nvGrpSpPr>
        <p:grpSpPr>
          <a:xfrm>
            <a:off x="6203847" y="3697578"/>
            <a:ext cx="531496" cy="685800"/>
            <a:chOff x="-1164156" y="3304347"/>
            <a:chExt cx="531496" cy="685800"/>
          </a:xfrm>
        </p:grpSpPr>
        <p:sp>
          <p:nvSpPr>
            <p:cNvPr id="144" name="화살표: 아래쪽 64">
              <a:extLst>
                <a:ext uri="{FF2B5EF4-FFF2-40B4-BE49-F238E27FC236}">
                  <a16:creationId xmlns:a16="http://schemas.microsoft.com/office/drawing/2014/main" id="{5CEFF4B4-C325-05A7-4325-1EA2C26957F0}"/>
                </a:ext>
              </a:extLst>
            </p:cNvPr>
            <p:cNvSpPr/>
            <p:nvPr/>
          </p:nvSpPr>
          <p:spPr>
            <a:xfrm>
              <a:off x="-1164156" y="3304347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45" name="굽은 화살표[B] 17">
              <a:extLst>
                <a:ext uri="{FF2B5EF4-FFF2-40B4-BE49-F238E27FC236}">
                  <a16:creationId xmlns:a16="http://schemas.microsoft.com/office/drawing/2014/main" id="{187D4787-63B7-3236-CB75-9012354B3BF5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46" name="화살표: 아래쪽 64">
            <a:extLst>
              <a:ext uri="{FF2B5EF4-FFF2-40B4-BE49-F238E27FC236}">
                <a16:creationId xmlns:a16="http://schemas.microsoft.com/office/drawing/2014/main" id="{92E3D250-51D6-1D60-D003-D72D4474B711}"/>
              </a:ext>
            </a:extLst>
          </p:cNvPr>
          <p:cNvSpPr/>
          <p:nvPr/>
        </p:nvSpPr>
        <p:spPr>
          <a:xfrm>
            <a:off x="8088446" y="4033310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7" name="화살표: 아래쪽 64">
            <a:extLst>
              <a:ext uri="{FF2B5EF4-FFF2-40B4-BE49-F238E27FC236}">
                <a16:creationId xmlns:a16="http://schemas.microsoft.com/office/drawing/2014/main" id="{ABFBDC69-A100-6CEC-19CB-ADC251348467}"/>
              </a:ext>
            </a:extLst>
          </p:cNvPr>
          <p:cNvSpPr/>
          <p:nvPr/>
        </p:nvSpPr>
        <p:spPr>
          <a:xfrm>
            <a:off x="8811038" y="4031937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F7A2635A-CC0D-77A3-9662-8B72E0F3BED3}"/>
              </a:ext>
            </a:extLst>
          </p:cNvPr>
          <p:cNvSpPr txBox="1"/>
          <p:nvPr/>
        </p:nvSpPr>
        <p:spPr>
          <a:xfrm rot="16200000">
            <a:off x="1218262" y="3762405"/>
            <a:ext cx="14049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Encoding</a:t>
            </a:r>
            <a:endParaRPr lang="en-US" b="1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62516C9-A27B-DFBC-1C46-648D1AC4B90A}"/>
              </a:ext>
            </a:extLst>
          </p:cNvPr>
          <p:cNvGrpSpPr/>
          <p:nvPr/>
        </p:nvGrpSpPr>
        <p:grpSpPr>
          <a:xfrm>
            <a:off x="5441965" y="4501552"/>
            <a:ext cx="263391" cy="45719"/>
            <a:chOff x="9350727" y="2547672"/>
            <a:chExt cx="263391" cy="45719"/>
          </a:xfrm>
        </p:grpSpPr>
        <p:sp>
          <p:nvSpPr>
            <p:cNvPr id="10" name="타원 262">
              <a:extLst>
                <a:ext uri="{FF2B5EF4-FFF2-40B4-BE49-F238E27FC236}">
                  <a16:creationId xmlns:a16="http://schemas.microsoft.com/office/drawing/2014/main" id="{0E8A6563-0CA7-3C62-7A05-75CBDF14FB65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타원 263">
              <a:extLst>
                <a:ext uri="{FF2B5EF4-FFF2-40B4-BE49-F238E27FC236}">
                  <a16:creationId xmlns:a16="http://schemas.microsoft.com/office/drawing/2014/main" id="{24E6908B-6D31-493E-1030-B168EF8B80B4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" name="타원 264">
              <a:extLst>
                <a:ext uri="{FF2B5EF4-FFF2-40B4-BE49-F238E27FC236}">
                  <a16:creationId xmlns:a16="http://schemas.microsoft.com/office/drawing/2014/main" id="{D82E4999-F308-B39F-BE81-9F156BF98318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0310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D2831-0817-A958-6C41-35DE28F7F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C8B57A9D-906C-1FD5-4E0D-2F8E4767BD66}"/>
              </a:ext>
            </a:extLst>
          </p:cNvPr>
          <p:cNvSpPr/>
          <p:nvPr/>
        </p:nvSpPr>
        <p:spPr>
          <a:xfrm>
            <a:off x="6215063" y="4629255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E28AE35C-CFC1-A901-9D49-AD2DE8D4C6EC}"/>
              </a:ext>
            </a:extLst>
          </p:cNvPr>
          <p:cNvGrpSpPr/>
          <p:nvPr/>
        </p:nvGrpSpPr>
        <p:grpSpPr>
          <a:xfrm>
            <a:off x="7375367" y="4633736"/>
            <a:ext cx="2264827" cy="420692"/>
            <a:chOff x="11319044" y="2716321"/>
            <a:chExt cx="2264827" cy="313380"/>
          </a:xfrm>
        </p:grpSpPr>
        <p:sp>
          <p:nvSpPr>
            <p:cNvPr id="71" name="화살표: 아래쪽 64">
              <a:extLst>
                <a:ext uri="{FF2B5EF4-FFF2-40B4-BE49-F238E27FC236}">
                  <a16:creationId xmlns:a16="http://schemas.microsoft.com/office/drawing/2014/main" id="{12EEFBBC-0784-8517-1B47-1E7C7E9CA98D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2" name="화살표: 아래쪽 64">
              <a:extLst>
                <a:ext uri="{FF2B5EF4-FFF2-40B4-BE49-F238E27FC236}">
                  <a16:creationId xmlns:a16="http://schemas.microsoft.com/office/drawing/2014/main" id="{F5974908-8112-451B-B9F0-129F47006438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3" name="화살표: 아래쪽 64">
              <a:extLst>
                <a:ext uri="{FF2B5EF4-FFF2-40B4-BE49-F238E27FC236}">
                  <a16:creationId xmlns:a16="http://schemas.microsoft.com/office/drawing/2014/main" id="{0EF89875-BE9F-FC6D-9CDB-28A979200BA6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4" name="화살표: 아래쪽 64">
              <a:extLst>
                <a:ext uri="{FF2B5EF4-FFF2-40B4-BE49-F238E27FC236}">
                  <a16:creationId xmlns:a16="http://schemas.microsoft.com/office/drawing/2014/main" id="{617DBAD0-6C86-CCF6-28AC-4C42BCF6392A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40" name="Rectangle: Rounded Corners 139">
            <a:extLst>
              <a:ext uri="{FF2B5EF4-FFF2-40B4-BE49-F238E27FC236}">
                <a16:creationId xmlns:a16="http://schemas.microsoft.com/office/drawing/2014/main" id="{9BDD48DF-67C5-8ACE-214F-641D555C675B}"/>
              </a:ext>
            </a:extLst>
          </p:cNvPr>
          <p:cNvSpPr/>
          <p:nvPr/>
        </p:nvSpPr>
        <p:spPr>
          <a:xfrm>
            <a:off x="1727670" y="3193463"/>
            <a:ext cx="8525934" cy="1615819"/>
          </a:xfrm>
          <a:prstGeom prst="roundRect">
            <a:avLst/>
          </a:prstGeom>
          <a:solidFill>
            <a:schemeClr val="bg2">
              <a:lumMod val="50000"/>
              <a:lumOff val="50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2A478B-CD9C-BD37-2237-CBC7A7AC6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3" y="1926573"/>
            <a:ext cx="11365350" cy="3544865"/>
          </a:xfrm>
        </p:spPr>
        <p:txBody>
          <a:bodyPr/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/>
              <a:t>PoP</a:t>
            </a:r>
            <a:r>
              <a:rPr lang="en-US" dirty="0"/>
              <a:t>-ECC is 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strong</a:t>
            </a:r>
            <a:r>
              <a:rPr lang="en-US" dirty="0"/>
              <a:t> and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flexible</a:t>
            </a:r>
            <a:r>
              <a:rPr lang="en-US" dirty="0"/>
              <a:t> two-level ECC scheme to prevent severe memory errors.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First level:</a:t>
            </a:r>
            <a:r>
              <a:rPr lang="en-US" dirty="0"/>
              <a:t> extracts </a:t>
            </a:r>
            <a:r>
              <a:rPr lang="en-US" b="1" dirty="0">
                <a:solidFill>
                  <a:srgbClr val="FF4C4B"/>
                </a:solidFill>
              </a:rPr>
              <a:t>Virtual Parities (VPs) </a:t>
            </a:r>
            <a:r>
              <a:rPr lang="en-US" dirty="0">
                <a:solidFill>
                  <a:schemeClr val="tx1"/>
                </a:solidFill>
              </a:rPr>
              <a:t>from the weights.</a:t>
            </a:r>
            <a:endParaRPr lang="en-US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Second level:</a:t>
            </a:r>
            <a:r>
              <a:rPr lang="en-US" dirty="0"/>
              <a:t> protects VPs using </a:t>
            </a:r>
            <a:r>
              <a:rPr lang="en-US" b="1" dirty="0">
                <a:solidFill>
                  <a:srgbClr val="FF4C4B"/>
                </a:solidFill>
              </a:rPr>
              <a:t>Parities of Parities (PPs) </a:t>
            </a:r>
            <a:r>
              <a:rPr lang="en-US" dirty="0">
                <a:solidFill>
                  <a:schemeClr val="tx1"/>
                </a:solidFill>
              </a:rPr>
              <a:t>via</a:t>
            </a:r>
            <a:r>
              <a:rPr lang="en-US" b="1" dirty="0">
                <a:solidFill>
                  <a:srgbClr val="FF4C4B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RS encoding</a:t>
            </a:r>
            <a:r>
              <a:rPr lang="en-US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.</a:t>
            </a:r>
            <a:endParaRPr lang="en-US" b="1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endParaRPr lang="en-US" b="1" dirty="0">
              <a:solidFill>
                <a:srgbClr val="FF4C4B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F2A71B-B9B9-9A37-B3AE-F593CCA78B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7F9E692-22D0-E416-B2D4-8AAB2AD6E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PoP</a:t>
            </a:r>
            <a:r>
              <a:rPr lang="en-US" dirty="0"/>
              <a:t>-ECC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D5CF04-CC2D-BD1E-C4CE-1F76399F8C3A}"/>
              </a:ext>
            </a:extLst>
          </p:cNvPr>
          <p:cNvGrpSpPr/>
          <p:nvPr/>
        </p:nvGrpSpPr>
        <p:grpSpPr>
          <a:xfrm>
            <a:off x="7427726" y="5571822"/>
            <a:ext cx="2464569" cy="307777"/>
            <a:chOff x="11231496" y="4279092"/>
            <a:chExt cx="2464569" cy="307777"/>
          </a:xfrm>
        </p:grpSpPr>
        <p:sp>
          <p:nvSpPr>
            <p:cNvPr id="22" name="화살표: 아래쪽 84">
              <a:extLst>
                <a:ext uri="{FF2B5EF4-FFF2-40B4-BE49-F238E27FC236}">
                  <a16:creationId xmlns:a16="http://schemas.microsoft.com/office/drawing/2014/main" id="{18EF0384-EEF9-EB59-24D7-73388D29619E}"/>
                </a:ext>
              </a:extLst>
            </p:cNvPr>
            <p:cNvSpPr/>
            <p:nvPr/>
          </p:nvSpPr>
          <p:spPr>
            <a:xfrm rot="16200000">
              <a:off x="11320055" y="4273120"/>
              <a:ext cx="182880" cy="359997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BF7981-7595-115C-74EC-180A25994667}"/>
                </a:ext>
              </a:extLst>
            </p:cNvPr>
            <p:cNvSpPr txBox="1"/>
            <p:nvPr/>
          </p:nvSpPr>
          <p:spPr>
            <a:xfrm>
              <a:off x="11615158" y="4279092"/>
              <a:ext cx="20809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1st-level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772A0CA-6E6F-7092-D30F-12F78094B876}"/>
              </a:ext>
            </a:extLst>
          </p:cNvPr>
          <p:cNvGrpSpPr/>
          <p:nvPr/>
        </p:nvGrpSpPr>
        <p:grpSpPr>
          <a:xfrm>
            <a:off x="7375367" y="4813247"/>
            <a:ext cx="2264827" cy="236467"/>
            <a:chOff x="11319044" y="2716321"/>
            <a:chExt cx="2264827" cy="313380"/>
          </a:xfrm>
        </p:grpSpPr>
        <p:sp>
          <p:nvSpPr>
            <p:cNvPr id="38" name="화살표: 아래쪽 64">
              <a:extLst>
                <a:ext uri="{FF2B5EF4-FFF2-40B4-BE49-F238E27FC236}">
                  <a16:creationId xmlns:a16="http://schemas.microsoft.com/office/drawing/2014/main" id="{B83DCBB3-CA70-6FEE-3ABF-63FC41BD895C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9" name="화살표: 아래쪽 64">
              <a:extLst>
                <a:ext uri="{FF2B5EF4-FFF2-40B4-BE49-F238E27FC236}">
                  <a16:creationId xmlns:a16="http://schemas.microsoft.com/office/drawing/2014/main" id="{B1BC3FD6-040B-55DE-775A-467782E0BDA2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0" name="화살표: 아래쪽 64">
              <a:extLst>
                <a:ext uri="{FF2B5EF4-FFF2-40B4-BE49-F238E27FC236}">
                  <a16:creationId xmlns:a16="http://schemas.microsoft.com/office/drawing/2014/main" id="{37EFF6D4-E1D9-7FAD-788E-4215D0D07B92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1" name="화살표: 아래쪽 64">
              <a:extLst>
                <a:ext uri="{FF2B5EF4-FFF2-40B4-BE49-F238E27FC236}">
                  <a16:creationId xmlns:a16="http://schemas.microsoft.com/office/drawing/2014/main" id="{A6AD061C-2D78-7C6E-5B60-84CD4117D556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8" name="화살표: 아래쪽 84">
            <a:extLst>
              <a:ext uri="{FF2B5EF4-FFF2-40B4-BE49-F238E27FC236}">
                <a16:creationId xmlns:a16="http://schemas.microsoft.com/office/drawing/2014/main" id="{D0AAD6D6-F019-4B91-1786-924830A9EF58}"/>
              </a:ext>
            </a:extLst>
          </p:cNvPr>
          <p:cNvSpPr/>
          <p:nvPr/>
        </p:nvSpPr>
        <p:spPr>
          <a:xfrm rot="16200000">
            <a:off x="7501618" y="3446347"/>
            <a:ext cx="156625" cy="359997"/>
          </a:xfrm>
          <a:prstGeom prst="downArrow">
            <a:avLst/>
          </a:prstGeom>
          <a:solidFill>
            <a:sysClr val="windowText" lastClr="00000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2B389E9-B8C5-8DD6-57FA-1A2C49C62C5D}"/>
              </a:ext>
            </a:extLst>
          </p:cNvPr>
          <p:cNvSpPr txBox="1"/>
          <p:nvPr/>
        </p:nvSpPr>
        <p:spPr>
          <a:xfrm>
            <a:off x="7783593" y="3473062"/>
            <a:ext cx="2161076" cy="263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60" name="그룹 374">
            <a:extLst>
              <a:ext uri="{FF2B5EF4-FFF2-40B4-BE49-F238E27FC236}">
                <a16:creationId xmlns:a16="http://schemas.microsoft.com/office/drawing/2014/main" id="{7098C7C0-5FE6-8D2D-4FE4-02AF7EBDFD92}"/>
              </a:ext>
            </a:extLst>
          </p:cNvPr>
          <p:cNvGrpSpPr/>
          <p:nvPr/>
        </p:nvGrpSpPr>
        <p:grpSpPr>
          <a:xfrm>
            <a:off x="7396871" y="3748847"/>
            <a:ext cx="2549277" cy="307777"/>
            <a:chOff x="9880705" y="5406524"/>
            <a:chExt cx="2549277" cy="359369"/>
          </a:xfrm>
        </p:grpSpPr>
        <p:sp>
          <p:nvSpPr>
            <p:cNvPr id="61" name="화살표: 아래쪽 84">
              <a:extLst>
                <a:ext uri="{FF2B5EF4-FFF2-40B4-BE49-F238E27FC236}">
                  <a16:creationId xmlns:a16="http://schemas.microsoft.com/office/drawing/2014/main" id="{6460078B-76DD-31C8-65FE-80E0942ACE08}"/>
                </a:ext>
              </a:extLst>
            </p:cNvPr>
            <p:cNvSpPr/>
            <p:nvPr/>
          </p:nvSpPr>
          <p:spPr>
            <a:xfrm rot="16200000">
              <a:off x="9969264" y="5415380"/>
              <a:ext cx="182880" cy="359997"/>
            </a:xfrm>
            <a:prstGeom prst="downArrow">
              <a:avLst/>
            </a:prstGeom>
            <a:solidFill>
              <a:srgbClr val="0099E5"/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B2E87C6-8210-5EF2-B2A1-246B4D22DA7D}"/>
                </a:ext>
              </a:extLst>
            </p:cNvPr>
            <p:cNvSpPr txBox="1"/>
            <p:nvPr/>
          </p:nvSpPr>
          <p:spPr>
            <a:xfrm>
              <a:off x="10267428" y="5406524"/>
              <a:ext cx="2162554" cy="359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0099E5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2nd-level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99E5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63" name="직사각형 59">
            <a:extLst>
              <a:ext uri="{FF2B5EF4-FFF2-40B4-BE49-F238E27FC236}">
                <a16:creationId xmlns:a16="http://schemas.microsoft.com/office/drawing/2014/main" id="{1D76A7E1-7E25-6866-D67F-96BF74C730AD}"/>
              </a:ext>
            </a:extLst>
          </p:cNvPr>
          <p:cNvSpPr/>
          <p:nvPr/>
        </p:nvSpPr>
        <p:spPr>
          <a:xfrm>
            <a:off x="295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직사각형 68">
            <a:extLst>
              <a:ext uri="{FF2B5EF4-FFF2-40B4-BE49-F238E27FC236}">
                <a16:creationId xmlns:a16="http://schemas.microsoft.com/office/drawing/2014/main" id="{442C1F9D-9294-57A5-DA01-CDBDE211EAD5}"/>
              </a:ext>
            </a:extLst>
          </p:cNvPr>
          <p:cNvSpPr/>
          <p:nvPr/>
        </p:nvSpPr>
        <p:spPr>
          <a:xfrm>
            <a:off x="403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6" name="직사각형 64">
            <a:extLst>
              <a:ext uri="{FF2B5EF4-FFF2-40B4-BE49-F238E27FC236}">
                <a16:creationId xmlns:a16="http://schemas.microsoft.com/office/drawing/2014/main" id="{6CFF1A1D-06F9-2443-3862-09F8CA59E5B4}"/>
              </a:ext>
            </a:extLst>
          </p:cNvPr>
          <p:cNvSpPr/>
          <p:nvPr/>
        </p:nvSpPr>
        <p:spPr>
          <a:xfrm>
            <a:off x="5997619" y="346105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0" name="직사각형 37">
            <a:extLst>
              <a:ext uri="{FF2B5EF4-FFF2-40B4-BE49-F238E27FC236}">
                <a16:creationId xmlns:a16="http://schemas.microsoft.com/office/drawing/2014/main" id="{0E4EC720-8EF2-59E5-1475-E915491C7EE3}"/>
              </a:ext>
            </a:extLst>
          </p:cNvPr>
          <p:cNvSpPr/>
          <p:nvPr/>
        </p:nvSpPr>
        <p:spPr>
          <a:xfrm>
            <a:off x="2953562" y="4392145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1" name="직사각형 38">
            <a:extLst>
              <a:ext uri="{FF2B5EF4-FFF2-40B4-BE49-F238E27FC236}">
                <a16:creationId xmlns:a16="http://schemas.microsoft.com/office/drawing/2014/main" id="{D73B45E7-B787-F511-AE61-FA15BCCB7277}"/>
              </a:ext>
            </a:extLst>
          </p:cNvPr>
          <p:cNvSpPr/>
          <p:nvPr/>
        </p:nvSpPr>
        <p:spPr>
          <a:xfrm>
            <a:off x="4033562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2" name="직사각형 39">
            <a:extLst>
              <a:ext uri="{FF2B5EF4-FFF2-40B4-BE49-F238E27FC236}">
                <a16:creationId xmlns:a16="http://schemas.microsoft.com/office/drawing/2014/main" id="{0C9BF84D-440F-69FB-84F1-330DEB4580F2}"/>
              </a:ext>
            </a:extLst>
          </p:cNvPr>
          <p:cNvSpPr/>
          <p:nvPr/>
        </p:nvSpPr>
        <p:spPr>
          <a:xfrm>
            <a:off x="5992976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3" name="직사각형 40">
            <a:extLst>
              <a:ext uri="{FF2B5EF4-FFF2-40B4-BE49-F238E27FC236}">
                <a16:creationId xmlns:a16="http://schemas.microsoft.com/office/drawing/2014/main" id="{313850F0-68A8-DCCC-65B9-A4B03DA961B6}"/>
              </a:ext>
            </a:extLst>
          </p:cNvPr>
          <p:cNvSpPr/>
          <p:nvPr/>
        </p:nvSpPr>
        <p:spPr>
          <a:xfrm>
            <a:off x="7072683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직사각형 41">
            <a:extLst>
              <a:ext uri="{FF2B5EF4-FFF2-40B4-BE49-F238E27FC236}">
                <a16:creationId xmlns:a16="http://schemas.microsoft.com/office/drawing/2014/main" id="{C68B7FA4-3741-0D65-09AE-530022FB3472}"/>
              </a:ext>
            </a:extLst>
          </p:cNvPr>
          <p:cNvSpPr/>
          <p:nvPr/>
        </p:nvSpPr>
        <p:spPr>
          <a:xfrm>
            <a:off x="7792390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9" name="직사각형 49">
            <a:extLst>
              <a:ext uri="{FF2B5EF4-FFF2-40B4-BE49-F238E27FC236}">
                <a16:creationId xmlns:a16="http://schemas.microsoft.com/office/drawing/2014/main" id="{5AEE12AD-7F96-2A61-7652-11B16EAA1543}"/>
              </a:ext>
            </a:extLst>
          </p:cNvPr>
          <p:cNvSpPr/>
          <p:nvPr/>
        </p:nvSpPr>
        <p:spPr>
          <a:xfrm>
            <a:off x="8512246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0" name="직사각형 50">
            <a:extLst>
              <a:ext uri="{FF2B5EF4-FFF2-40B4-BE49-F238E27FC236}">
                <a16:creationId xmlns:a16="http://schemas.microsoft.com/office/drawing/2014/main" id="{07C3246F-CDAD-A2AB-FBF5-DB4D315B3AF0}"/>
              </a:ext>
            </a:extLst>
          </p:cNvPr>
          <p:cNvSpPr/>
          <p:nvPr/>
        </p:nvSpPr>
        <p:spPr>
          <a:xfrm>
            <a:off x="9232246" y="4392147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1" name="굽은 화살표[B] 17">
            <a:extLst>
              <a:ext uri="{FF2B5EF4-FFF2-40B4-BE49-F238E27FC236}">
                <a16:creationId xmlns:a16="http://schemas.microsoft.com/office/drawing/2014/main" id="{F3266C26-DCF1-51AF-803A-C749F82A8FE9}"/>
              </a:ext>
            </a:extLst>
          </p:cNvPr>
          <p:cNvSpPr/>
          <p:nvPr/>
        </p:nvSpPr>
        <p:spPr>
          <a:xfrm rot="5400000">
            <a:off x="6485741" y="1237775"/>
            <a:ext cx="370401" cy="5938335"/>
          </a:xfrm>
          <a:prstGeom prst="bentArrow">
            <a:avLst>
              <a:gd name="adj1" fmla="val 10413"/>
              <a:gd name="adj2" fmla="val 14170"/>
              <a:gd name="adj3" fmla="val 16522"/>
              <a:gd name="adj4" fmla="val 35934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2" name="직사각형 16">
            <a:extLst>
              <a:ext uri="{FF2B5EF4-FFF2-40B4-BE49-F238E27FC236}">
                <a16:creationId xmlns:a16="http://schemas.microsoft.com/office/drawing/2014/main" id="{8D2EC5B2-E76E-EE9C-AC31-2E806499ED92}"/>
              </a:ext>
            </a:extLst>
          </p:cNvPr>
          <p:cNvSpPr/>
          <p:nvPr/>
        </p:nvSpPr>
        <p:spPr>
          <a:xfrm>
            <a:off x="3309588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6" name="직사각형 484">
            <a:extLst>
              <a:ext uri="{FF2B5EF4-FFF2-40B4-BE49-F238E27FC236}">
                <a16:creationId xmlns:a16="http://schemas.microsoft.com/office/drawing/2014/main" id="{C435C6CB-A29D-F6DE-5428-2DF1D1668FAF}"/>
              </a:ext>
            </a:extLst>
          </p:cNvPr>
          <p:cNvSpPr/>
          <p:nvPr/>
        </p:nvSpPr>
        <p:spPr>
          <a:xfrm>
            <a:off x="4395172" y="39354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0" name="직사각형 495">
            <a:extLst>
              <a:ext uri="{FF2B5EF4-FFF2-40B4-BE49-F238E27FC236}">
                <a16:creationId xmlns:a16="http://schemas.microsoft.com/office/drawing/2014/main" id="{A34D6DAA-7B1E-3D8C-EC62-C236125BFFE8}"/>
              </a:ext>
            </a:extLst>
          </p:cNvPr>
          <p:cNvSpPr/>
          <p:nvPr/>
        </p:nvSpPr>
        <p:spPr>
          <a:xfrm>
            <a:off x="6372059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1DE3C0B-83FE-88FA-F968-B47147E8DD94}"/>
              </a:ext>
            </a:extLst>
          </p:cNvPr>
          <p:cNvGrpSpPr/>
          <p:nvPr/>
        </p:nvGrpSpPr>
        <p:grpSpPr>
          <a:xfrm>
            <a:off x="5441965" y="3576992"/>
            <a:ext cx="263391" cy="45719"/>
            <a:chOff x="9350727" y="2547672"/>
            <a:chExt cx="263391" cy="45719"/>
          </a:xfrm>
        </p:grpSpPr>
        <p:sp>
          <p:nvSpPr>
            <p:cNvPr id="105" name="타원 262">
              <a:extLst>
                <a:ext uri="{FF2B5EF4-FFF2-40B4-BE49-F238E27FC236}">
                  <a16:creationId xmlns:a16="http://schemas.microsoft.com/office/drawing/2014/main" id="{936FEC29-A844-5C78-B859-AB231703C4E3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6" name="타원 263">
              <a:extLst>
                <a:ext uri="{FF2B5EF4-FFF2-40B4-BE49-F238E27FC236}">
                  <a16:creationId xmlns:a16="http://schemas.microsoft.com/office/drawing/2014/main" id="{FC25B64D-27B3-6A6A-D43D-12A0E609E814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7" name="타원 264">
              <a:extLst>
                <a:ext uri="{FF2B5EF4-FFF2-40B4-BE49-F238E27FC236}">
                  <a16:creationId xmlns:a16="http://schemas.microsoft.com/office/drawing/2014/main" id="{707D4995-2FA8-0BD2-0EC4-2BC4A8387651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12" name="화살표: 아래쪽 64">
            <a:extLst>
              <a:ext uri="{FF2B5EF4-FFF2-40B4-BE49-F238E27FC236}">
                <a16:creationId xmlns:a16="http://schemas.microsoft.com/office/drawing/2014/main" id="{BF71457F-2865-AE23-4C0C-765ABED608E9}"/>
              </a:ext>
            </a:extLst>
          </p:cNvPr>
          <p:cNvSpPr/>
          <p:nvPr/>
        </p:nvSpPr>
        <p:spPr>
          <a:xfrm>
            <a:off x="7377141" y="4028425"/>
            <a:ext cx="99835" cy="365760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13" name="직사각형 335">
            <a:extLst>
              <a:ext uri="{FF2B5EF4-FFF2-40B4-BE49-F238E27FC236}">
                <a16:creationId xmlns:a16="http://schemas.microsoft.com/office/drawing/2014/main" id="{3344F0A0-8C05-852B-B5CF-F1136B3E7B7A}"/>
              </a:ext>
            </a:extLst>
          </p:cNvPr>
          <p:cNvSpPr/>
          <p:nvPr/>
        </p:nvSpPr>
        <p:spPr>
          <a:xfrm>
            <a:off x="707301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4" name="직사각형 336">
            <a:extLst>
              <a:ext uri="{FF2B5EF4-FFF2-40B4-BE49-F238E27FC236}">
                <a16:creationId xmlns:a16="http://schemas.microsoft.com/office/drawing/2014/main" id="{824D6CC9-AA25-40A5-9DDC-234661298AB5}"/>
              </a:ext>
            </a:extLst>
          </p:cNvPr>
          <p:cNvSpPr/>
          <p:nvPr/>
        </p:nvSpPr>
        <p:spPr>
          <a:xfrm>
            <a:off x="7792725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5" name="직사각형 337">
            <a:extLst>
              <a:ext uri="{FF2B5EF4-FFF2-40B4-BE49-F238E27FC236}">
                <a16:creationId xmlns:a16="http://schemas.microsoft.com/office/drawing/2014/main" id="{099A7C4E-1EEB-3374-8ED8-DC64D04940FF}"/>
              </a:ext>
            </a:extLst>
          </p:cNvPr>
          <p:cNvSpPr/>
          <p:nvPr/>
        </p:nvSpPr>
        <p:spPr>
          <a:xfrm>
            <a:off x="8512581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6" name="직사각형 533">
            <a:extLst>
              <a:ext uri="{FF2B5EF4-FFF2-40B4-BE49-F238E27FC236}">
                <a16:creationId xmlns:a16="http://schemas.microsoft.com/office/drawing/2014/main" id="{CEA0893A-EE60-47DF-D033-9E57A6B66323}"/>
              </a:ext>
            </a:extLst>
          </p:cNvPr>
          <p:cNvSpPr/>
          <p:nvPr/>
        </p:nvSpPr>
        <p:spPr>
          <a:xfrm>
            <a:off x="6352912" y="5047152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7" name="직사각형 337">
            <a:extLst>
              <a:ext uri="{FF2B5EF4-FFF2-40B4-BE49-F238E27FC236}">
                <a16:creationId xmlns:a16="http://schemas.microsoft.com/office/drawing/2014/main" id="{96D0C33F-7A84-DEAC-8A14-60C71A00D296}"/>
              </a:ext>
            </a:extLst>
          </p:cNvPr>
          <p:cNvSpPr/>
          <p:nvPr/>
        </p:nvSpPr>
        <p:spPr>
          <a:xfrm>
            <a:off x="923228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8" name="직사각형 517">
            <a:extLst>
              <a:ext uri="{FF2B5EF4-FFF2-40B4-BE49-F238E27FC236}">
                <a16:creationId xmlns:a16="http://schemas.microsoft.com/office/drawing/2014/main" id="{C00D0C91-7E81-27C1-FEC9-EEB255465A57}"/>
              </a:ext>
            </a:extLst>
          </p:cNvPr>
          <p:cNvSpPr/>
          <p:nvPr/>
        </p:nvSpPr>
        <p:spPr>
          <a:xfrm>
            <a:off x="3309641" y="5056706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9" name="직사각형 525">
            <a:extLst>
              <a:ext uri="{FF2B5EF4-FFF2-40B4-BE49-F238E27FC236}">
                <a16:creationId xmlns:a16="http://schemas.microsoft.com/office/drawing/2014/main" id="{8E1192D7-7E95-CC24-3EE7-A73EFD72369F}"/>
              </a:ext>
            </a:extLst>
          </p:cNvPr>
          <p:cNvSpPr/>
          <p:nvPr/>
        </p:nvSpPr>
        <p:spPr>
          <a:xfrm>
            <a:off x="4391421" y="505442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ED4B1723-5886-4F00-9CF3-727246898151}"/>
              </a:ext>
            </a:extLst>
          </p:cNvPr>
          <p:cNvGrpSpPr/>
          <p:nvPr/>
        </p:nvGrpSpPr>
        <p:grpSpPr>
          <a:xfrm>
            <a:off x="3150421" y="3693068"/>
            <a:ext cx="531496" cy="685800"/>
            <a:chOff x="-1164156" y="3302230"/>
            <a:chExt cx="531496" cy="685800"/>
          </a:xfrm>
        </p:grpSpPr>
        <p:sp>
          <p:nvSpPr>
            <p:cNvPr id="121" name="화살표: 아래쪽 64">
              <a:extLst>
                <a:ext uri="{FF2B5EF4-FFF2-40B4-BE49-F238E27FC236}">
                  <a16:creationId xmlns:a16="http://schemas.microsoft.com/office/drawing/2014/main" id="{8C9A5398-EFE1-824A-BC7F-739DD3BE2603}"/>
                </a:ext>
              </a:extLst>
            </p:cNvPr>
            <p:cNvSpPr/>
            <p:nvPr/>
          </p:nvSpPr>
          <p:spPr>
            <a:xfrm>
              <a:off x="-1164156" y="3302230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2" name="굽은 화살표[B] 17">
              <a:extLst>
                <a:ext uri="{FF2B5EF4-FFF2-40B4-BE49-F238E27FC236}">
                  <a16:creationId xmlns:a16="http://schemas.microsoft.com/office/drawing/2014/main" id="{12DF014F-230F-FBC2-E6C7-31C00D9D37FA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EE7F3CAD-0769-75CD-5B15-359A32FBCCB8}"/>
              </a:ext>
            </a:extLst>
          </p:cNvPr>
          <p:cNvGrpSpPr/>
          <p:nvPr/>
        </p:nvGrpSpPr>
        <p:grpSpPr>
          <a:xfrm>
            <a:off x="4228997" y="3694105"/>
            <a:ext cx="531496" cy="685800"/>
            <a:chOff x="-1164156" y="3295879"/>
            <a:chExt cx="531496" cy="685800"/>
          </a:xfrm>
        </p:grpSpPr>
        <p:sp>
          <p:nvSpPr>
            <p:cNvPr id="124" name="화살표: 아래쪽 64">
              <a:extLst>
                <a:ext uri="{FF2B5EF4-FFF2-40B4-BE49-F238E27FC236}">
                  <a16:creationId xmlns:a16="http://schemas.microsoft.com/office/drawing/2014/main" id="{12FC3BCC-BFB9-89F9-3E5D-FBF2C02F5B4A}"/>
                </a:ext>
              </a:extLst>
            </p:cNvPr>
            <p:cNvSpPr/>
            <p:nvPr/>
          </p:nvSpPr>
          <p:spPr>
            <a:xfrm>
              <a:off x="-1164156" y="329587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5" name="굽은 화살표[B] 17">
              <a:extLst>
                <a:ext uri="{FF2B5EF4-FFF2-40B4-BE49-F238E27FC236}">
                  <a16:creationId xmlns:a16="http://schemas.microsoft.com/office/drawing/2014/main" id="{0E08A535-444A-448C-18F0-EE135DD3844D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A3E5E57A-F23A-ECDB-8C89-597B91B92A06}"/>
              </a:ext>
            </a:extLst>
          </p:cNvPr>
          <p:cNvGrpSpPr/>
          <p:nvPr/>
        </p:nvGrpSpPr>
        <p:grpSpPr>
          <a:xfrm>
            <a:off x="6203847" y="3697578"/>
            <a:ext cx="531496" cy="685800"/>
            <a:chOff x="-1164156" y="3304347"/>
            <a:chExt cx="531496" cy="685800"/>
          </a:xfrm>
        </p:grpSpPr>
        <p:sp>
          <p:nvSpPr>
            <p:cNvPr id="127" name="화살표: 아래쪽 64">
              <a:extLst>
                <a:ext uri="{FF2B5EF4-FFF2-40B4-BE49-F238E27FC236}">
                  <a16:creationId xmlns:a16="http://schemas.microsoft.com/office/drawing/2014/main" id="{048F97B9-3E12-F122-1A57-86958C4EE485}"/>
                </a:ext>
              </a:extLst>
            </p:cNvPr>
            <p:cNvSpPr/>
            <p:nvPr/>
          </p:nvSpPr>
          <p:spPr>
            <a:xfrm>
              <a:off x="-1164156" y="3304347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8" name="굽은 화살표[B] 17">
              <a:extLst>
                <a:ext uri="{FF2B5EF4-FFF2-40B4-BE49-F238E27FC236}">
                  <a16:creationId xmlns:a16="http://schemas.microsoft.com/office/drawing/2014/main" id="{CB57C0CA-981D-2583-B4B7-3D470DE3952F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38" name="화살표: 아래쪽 64">
            <a:extLst>
              <a:ext uri="{FF2B5EF4-FFF2-40B4-BE49-F238E27FC236}">
                <a16:creationId xmlns:a16="http://schemas.microsoft.com/office/drawing/2014/main" id="{4840AE43-E086-E82C-61AC-700CD99621C2}"/>
              </a:ext>
            </a:extLst>
          </p:cNvPr>
          <p:cNvSpPr/>
          <p:nvPr/>
        </p:nvSpPr>
        <p:spPr>
          <a:xfrm>
            <a:off x="8088446" y="4033310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39" name="화살표: 아래쪽 64">
            <a:extLst>
              <a:ext uri="{FF2B5EF4-FFF2-40B4-BE49-F238E27FC236}">
                <a16:creationId xmlns:a16="http://schemas.microsoft.com/office/drawing/2014/main" id="{BC2849BB-12D9-DF58-5117-6F6F5BF73898}"/>
              </a:ext>
            </a:extLst>
          </p:cNvPr>
          <p:cNvSpPr/>
          <p:nvPr/>
        </p:nvSpPr>
        <p:spPr>
          <a:xfrm>
            <a:off x="8811038" y="4031937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77" name="굽은 화살표[B] 17">
            <a:extLst>
              <a:ext uri="{FF2B5EF4-FFF2-40B4-BE49-F238E27FC236}">
                <a16:creationId xmlns:a16="http://schemas.microsoft.com/office/drawing/2014/main" id="{1F711C22-F88B-3286-52F0-4A3720B8EDD8}"/>
              </a:ext>
            </a:extLst>
          </p:cNvPr>
          <p:cNvSpPr/>
          <p:nvPr/>
        </p:nvSpPr>
        <p:spPr>
          <a:xfrm rot="5400000">
            <a:off x="6412486" y="4720657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79D264F-226A-3F98-06E6-A2AD0996FC1A}"/>
              </a:ext>
            </a:extLst>
          </p:cNvPr>
          <p:cNvSpPr/>
          <p:nvPr/>
        </p:nvSpPr>
        <p:spPr>
          <a:xfrm>
            <a:off x="4238567" y="4628879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6962CE55-9C5C-76D8-1176-1181CF60C58B}"/>
              </a:ext>
            </a:extLst>
          </p:cNvPr>
          <p:cNvSpPr/>
          <p:nvPr/>
        </p:nvSpPr>
        <p:spPr>
          <a:xfrm>
            <a:off x="3167043" y="4625120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DD14296-0201-BAC1-17CF-5199A9C4AA38}"/>
              </a:ext>
            </a:extLst>
          </p:cNvPr>
          <p:cNvSpPr/>
          <p:nvPr/>
        </p:nvSpPr>
        <p:spPr>
          <a:xfrm>
            <a:off x="6215063" y="4802849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3" name="굽은 화살표[B] 17">
            <a:extLst>
              <a:ext uri="{FF2B5EF4-FFF2-40B4-BE49-F238E27FC236}">
                <a16:creationId xmlns:a16="http://schemas.microsoft.com/office/drawing/2014/main" id="{7AF19A65-BBF7-0A89-F469-FF35F2E45C79}"/>
              </a:ext>
            </a:extLst>
          </p:cNvPr>
          <p:cNvSpPr/>
          <p:nvPr/>
        </p:nvSpPr>
        <p:spPr>
          <a:xfrm rot="5400000">
            <a:off x="4434729" y="4726565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7DCC6ECA-C461-D09D-C973-96A09A272A22}"/>
              </a:ext>
            </a:extLst>
          </p:cNvPr>
          <p:cNvSpPr/>
          <p:nvPr/>
        </p:nvSpPr>
        <p:spPr>
          <a:xfrm>
            <a:off x="4237306" y="4808757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5" name="굽은 화살표[B] 17">
            <a:extLst>
              <a:ext uri="{FF2B5EF4-FFF2-40B4-BE49-F238E27FC236}">
                <a16:creationId xmlns:a16="http://schemas.microsoft.com/office/drawing/2014/main" id="{E16CC774-C1C3-9F7E-9F25-337C06A941A9}"/>
              </a:ext>
            </a:extLst>
          </p:cNvPr>
          <p:cNvSpPr/>
          <p:nvPr/>
        </p:nvSpPr>
        <p:spPr>
          <a:xfrm rot="5400000">
            <a:off x="3364466" y="4723672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732D151E-5C20-6F4F-1A0D-A81CA28D2FE2}"/>
              </a:ext>
            </a:extLst>
          </p:cNvPr>
          <p:cNvSpPr/>
          <p:nvPr/>
        </p:nvSpPr>
        <p:spPr>
          <a:xfrm>
            <a:off x="3167043" y="4805864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3E4BCDED-B16A-A352-7CFC-847335C5193F}"/>
              </a:ext>
            </a:extLst>
          </p:cNvPr>
          <p:cNvGrpSpPr/>
          <p:nvPr/>
        </p:nvGrpSpPr>
        <p:grpSpPr>
          <a:xfrm>
            <a:off x="5564658" y="5174703"/>
            <a:ext cx="263391" cy="45719"/>
            <a:chOff x="9350727" y="2547672"/>
            <a:chExt cx="263391" cy="45719"/>
          </a:xfrm>
        </p:grpSpPr>
        <p:sp>
          <p:nvSpPr>
            <p:cNvPr id="148" name="타원 262">
              <a:extLst>
                <a:ext uri="{FF2B5EF4-FFF2-40B4-BE49-F238E27FC236}">
                  <a16:creationId xmlns:a16="http://schemas.microsoft.com/office/drawing/2014/main" id="{EB87B8C6-60CA-6F3D-A514-DD20E86E6E3C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49" name="타원 263">
              <a:extLst>
                <a:ext uri="{FF2B5EF4-FFF2-40B4-BE49-F238E27FC236}">
                  <a16:creationId xmlns:a16="http://schemas.microsoft.com/office/drawing/2014/main" id="{61291507-51E8-9DC8-967C-C79FC52B0F5F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50" name="타원 264">
              <a:extLst>
                <a:ext uri="{FF2B5EF4-FFF2-40B4-BE49-F238E27FC236}">
                  <a16:creationId xmlns:a16="http://schemas.microsoft.com/office/drawing/2014/main" id="{49645C71-19D9-8DAF-86F4-13B129AB3947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53" name="TextBox 152">
            <a:extLst>
              <a:ext uri="{FF2B5EF4-FFF2-40B4-BE49-F238E27FC236}">
                <a16:creationId xmlns:a16="http://schemas.microsoft.com/office/drawing/2014/main" id="{A4516CAF-5F49-BA73-C9EB-B0EA6EFCC956}"/>
              </a:ext>
            </a:extLst>
          </p:cNvPr>
          <p:cNvSpPr txBox="1"/>
          <p:nvPr/>
        </p:nvSpPr>
        <p:spPr>
          <a:xfrm rot="16200000">
            <a:off x="1218262" y="3762405"/>
            <a:ext cx="14049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Encoding</a:t>
            </a:r>
            <a:endParaRPr lang="en-US" b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A89F8C6-0AA6-CD26-8CC6-0A6E6A0C829A}"/>
              </a:ext>
            </a:extLst>
          </p:cNvPr>
          <p:cNvGrpSpPr/>
          <p:nvPr/>
        </p:nvGrpSpPr>
        <p:grpSpPr>
          <a:xfrm>
            <a:off x="5441965" y="4501552"/>
            <a:ext cx="263391" cy="45719"/>
            <a:chOff x="9350727" y="2547672"/>
            <a:chExt cx="263391" cy="45719"/>
          </a:xfrm>
        </p:grpSpPr>
        <p:sp>
          <p:nvSpPr>
            <p:cNvPr id="6" name="타원 262">
              <a:extLst>
                <a:ext uri="{FF2B5EF4-FFF2-40B4-BE49-F238E27FC236}">
                  <a16:creationId xmlns:a16="http://schemas.microsoft.com/office/drawing/2014/main" id="{F72616B2-481B-F8A8-1C57-B8C14510C24F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" name="타원 263">
              <a:extLst>
                <a:ext uri="{FF2B5EF4-FFF2-40B4-BE49-F238E27FC236}">
                  <a16:creationId xmlns:a16="http://schemas.microsoft.com/office/drawing/2014/main" id="{64A3ABF4-BECA-DC6F-CF68-144D2F797014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8" name="타원 264">
              <a:extLst>
                <a:ext uri="{FF2B5EF4-FFF2-40B4-BE49-F238E27FC236}">
                  <a16:creationId xmlns:a16="http://schemas.microsoft.com/office/drawing/2014/main" id="{5C9B4AD4-57D8-A59D-1EBD-6F2BD98EDEAF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0111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FDE6C8A1-6D46-86EB-17A1-0B1CC1424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3DC56FF4-01B1-EEF4-27C3-AB700996A2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158" y="2418654"/>
            <a:ext cx="6564635" cy="2328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/>
              <a:t>Background </a:t>
            </a:r>
            <a:br>
              <a:rPr lang="en-US"/>
            </a:br>
            <a:r>
              <a:rPr lang="en-US"/>
              <a:t>                   &amp; </a:t>
            </a:r>
            <a:br>
              <a:rPr lang="en-US"/>
            </a:br>
            <a:r>
              <a:rPr lang="en-US"/>
              <a:t>      Motivation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91669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5FD6A-1E93-C1A4-13AB-9E0F292D0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347">
            <a:extLst>
              <a:ext uri="{FF2B5EF4-FFF2-40B4-BE49-F238E27FC236}">
                <a16:creationId xmlns:a16="http://schemas.microsoft.com/office/drawing/2014/main" id="{7CE6B6C7-A7EF-213E-2B12-A3E8CF23B548}"/>
              </a:ext>
            </a:extLst>
          </p:cNvPr>
          <p:cNvSpPr/>
          <p:nvPr/>
        </p:nvSpPr>
        <p:spPr>
          <a:xfrm>
            <a:off x="3302178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직사각형 479">
            <a:extLst>
              <a:ext uri="{FF2B5EF4-FFF2-40B4-BE49-F238E27FC236}">
                <a16:creationId xmlns:a16="http://schemas.microsoft.com/office/drawing/2014/main" id="{CE934A16-0ABE-2136-8765-5143BFA60632}"/>
              </a:ext>
            </a:extLst>
          </p:cNvPr>
          <p:cNvSpPr/>
          <p:nvPr/>
        </p:nvSpPr>
        <p:spPr>
          <a:xfrm>
            <a:off x="4382178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화살표: 아래쪽 64">
            <a:extLst>
              <a:ext uri="{FF2B5EF4-FFF2-40B4-BE49-F238E27FC236}">
                <a16:creationId xmlns:a16="http://schemas.microsoft.com/office/drawing/2014/main" id="{AD3EB3C1-EC7B-F548-0EA1-2BBB352BC640}"/>
              </a:ext>
            </a:extLst>
          </p:cNvPr>
          <p:cNvSpPr/>
          <p:nvPr/>
        </p:nvSpPr>
        <p:spPr>
          <a:xfrm>
            <a:off x="3625945" y="5178870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8" name="Arrow: Bent 7">
            <a:extLst>
              <a:ext uri="{FF2B5EF4-FFF2-40B4-BE49-F238E27FC236}">
                <a16:creationId xmlns:a16="http://schemas.microsoft.com/office/drawing/2014/main" id="{8F28BEF3-4A45-55BF-0B82-AB0611BA929C}"/>
              </a:ext>
            </a:extLst>
          </p:cNvPr>
          <p:cNvSpPr/>
          <p:nvPr/>
        </p:nvSpPr>
        <p:spPr>
          <a:xfrm rot="10800000">
            <a:off x="8148839" y="5226494"/>
            <a:ext cx="1458458" cy="164605"/>
          </a:xfrm>
          <a:prstGeom prst="bentArrow">
            <a:avLst>
              <a:gd name="adj1" fmla="val 27786"/>
              <a:gd name="adj2" fmla="val 13893"/>
              <a:gd name="adj3" fmla="val 0"/>
              <a:gd name="adj4" fmla="val 4375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화살표: 아래쪽 64">
            <a:extLst>
              <a:ext uri="{FF2B5EF4-FFF2-40B4-BE49-F238E27FC236}">
                <a16:creationId xmlns:a16="http://schemas.microsoft.com/office/drawing/2014/main" id="{C101C3B9-3828-7FEA-1F8E-5CEB12789F29}"/>
              </a:ext>
            </a:extLst>
          </p:cNvPr>
          <p:cNvSpPr/>
          <p:nvPr/>
        </p:nvSpPr>
        <p:spPr>
          <a:xfrm rot="5400000">
            <a:off x="6525667" y="2474140"/>
            <a:ext cx="82913" cy="5794967"/>
          </a:xfrm>
          <a:prstGeom prst="downArrow">
            <a:avLst>
              <a:gd name="adj1" fmla="val 52195"/>
              <a:gd name="adj2" fmla="val 1379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" name="화살표: 아래쪽 64">
            <a:extLst>
              <a:ext uri="{FF2B5EF4-FFF2-40B4-BE49-F238E27FC236}">
                <a16:creationId xmlns:a16="http://schemas.microsoft.com/office/drawing/2014/main" id="{577CC2CC-5ED5-F970-8F3A-8957046698A5}"/>
              </a:ext>
            </a:extLst>
          </p:cNvPr>
          <p:cNvSpPr/>
          <p:nvPr/>
        </p:nvSpPr>
        <p:spPr>
          <a:xfrm>
            <a:off x="4708311" y="5182239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5" name="화살표: 아래쪽 64">
            <a:extLst>
              <a:ext uri="{FF2B5EF4-FFF2-40B4-BE49-F238E27FC236}">
                <a16:creationId xmlns:a16="http://schemas.microsoft.com/office/drawing/2014/main" id="{B46A4F44-A165-D88A-DEEA-FA3620725507}"/>
              </a:ext>
            </a:extLst>
          </p:cNvPr>
          <p:cNvSpPr/>
          <p:nvPr/>
        </p:nvSpPr>
        <p:spPr>
          <a:xfrm>
            <a:off x="6657088" y="5182043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66BF7D-0C57-C7EF-DDAB-47AA0CDD7607}"/>
              </a:ext>
            </a:extLst>
          </p:cNvPr>
          <p:cNvCxnSpPr/>
          <p:nvPr/>
        </p:nvCxnSpPr>
        <p:spPr>
          <a:xfrm>
            <a:off x="8860607" y="5215403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CB92C07-8EDE-3B6E-412D-2F11FF957A42}"/>
              </a:ext>
            </a:extLst>
          </p:cNvPr>
          <p:cNvCxnSpPr/>
          <p:nvPr/>
        </p:nvCxnSpPr>
        <p:spPr>
          <a:xfrm>
            <a:off x="8166340" y="5201579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58EEB80-4B91-A32F-CA8A-60261C84DCA8}"/>
              </a:ext>
            </a:extLst>
          </p:cNvPr>
          <p:cNvCxnSpPr/>
          <p:nvPr/>
        </p:nvCxnSpPr>
        <p:spPr>
          <a:xfrm>
            <a:off x="7421273" y="5215403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sp>
        <p:nvSpPr>
          <p:cNvPr id="19" name="직사각형 489">
            <a:extLst>
              <a:ext uri="{FF2B5EF4-FFF2-40B4-BE49-F238E27FC236}">
                <a16:creationId xmlns:a16="http://schemas.microsoft.com/office/drawing/2014/main" id="{C76FA6EC-4EC0-1D1E-1163-8413B27C9082}"/>
              </a:ext>
            </a:extLst>
          </p:cNvPr>
          <p:cNvSpPr/>
          <p:nvPr/>
        </p:nvSpPr>
        <p:spPr>
          <a:xfrm>
            <a:off x="6346235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A43BD15-959D-9E86-81E9-F8644B36E57D}"/>
              </a:ext>
            </a:extLst>
          </p:cNvPr>
          <p:cNvSpPr/>
          <p:nvPr/>
        </p:nvSpPr>
        <p:spPr>
          <a:xfrm>
            <a:off x="6215063" y="4629255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ECCAACE-2CEF-A6CD-7609-FDA155C20D23}"/>
              </a:ext>
            </a:extLst>
          </p:cNvPr>
          <p:cNvGrpSpPr/>
          <p:nvPr/>
        </p:nvGrpSpPr>
        <p:grpSpPr>
          <a:xfrm>
            <a:off x="7375367" y="4633736"/>
            <a:ext cx="2264827" cy="420692"/>
            <a:chOff x="11319044" y="2716321"/>
            <a:chExt cx="2264827" cy="313380"/>
          </a:xfrm>
        </p:grpSpPr>
        <p:sp>
          <p:nvSpPr>
            <p:cNvPr id="71" name="화살표: 아래쪽 64">
              <a:extLst>
                <a:ext uri="{FF2B5EF4-FFF2-40B4-BE49-F238E27FC236}">
                  <a16:creationId xmlns:a16="http://schemas.microsoft.com/office/drawing/2014/main" id="{FD90DC16-E6E8-1BB2-AF22-71CF4126243F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2" name="화살표: 아래쪽 64">
              <a:extLst>
                <a:ext uri="{FF2B5EF4-FFF2-40B4-BE49-F238E27FC236}">
                  <a16:creationId xmlns:a16="http://schemas.microsoft.com/office/drawing/2014/main" id="{68CE68BC-B0DF-74ED-6AA1-61D437F6CC86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3" name="화살표: 아래쪽 64">
              <a:extLst>
                <a:ext uri="{FF2B5EF4-FFF2-40B4-BE49-F238E27FC236}">
                  <a16:creationId xmlns:a16="http://schemas.microsoft.com/office/drawing/2014/main" id="{441895BA-535D-BF0A-86C8-80AC62C11B1C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4" name="화살표: 아래쪽 64">
              <a:extLst>
                <a:ext uri="{FF2B5EF4-FFF2-40B4-BE49-F238E27FC236}">
                  <a16:creationId xmlns:a16="http://schemas.microsoft.com/office/drawing/2014/main" id="{E66A3123-8C8E-30ED-BD57-6FDB1CD54C8C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40" name="Rectangle: Rounded Corners 139">
            <a:extLst>
              <a:ext uri="{FF2B5EF4-FFF2-40B4-BE49-F238E27FC236}">
                <a16:creationId xmlns:a16="http://schemas.microsoft.com/office/drawing/2014/main" id="{464B88A0-854B-27F9-CA20-C9E5F9A5D671}"/>
              </a:ext>
            </a:extLst>
          </p:cNvPr>
          <p:cNvSpPr/>
          <p:nvPr/>
        </p:nvSpPr>
        <p:spPr>
          <a:xfrm>
            <a:off x="1727670" y="3193463"/>
            <a:ext cx="8525934" cy="1615819"/>
          </a:xfrm>
          <a:prstGeom prst="roundRect">
            <a:avLst/>
          </a:prstGeom>
          <a:solidFill>
            <a:schemeClr val="bg2">
              <a:lumMod val="50000"/>
              <a:lumOff val="50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B4517A-15CF-376E-662B-65F5D6D9C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3" y="1926573"/>
            <a:ext cx="11365350" cy="3544865"/>
          </a:xfrm>
        </p:spPr>
        <p:txBody>
          <a:bodyPr/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/>
              <a:t>PoP</a:t>
            </a:r>
            <a:r>
              <a:rPr lang="en-US" dirty="0"/>
              <a:t>-ECC is 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strong</a:t>
            </a:r>
            <a:r>
              <a:rPr lang="en-US" dirty="0"/>
              <a:t> and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flexible</a:t>
            </a:r>
            <a:r>
              <a:rPr lang="en-US" dirty="0"/>
              <a:t> two-level ECC scheme to prevent severe memory errors.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First level:</a:t>
            </a:r>
            <a:r>
              <a:rPr lang="en-US" dirty="0"/>
              <a:t> extracts </a:t>
            </a:r>
            <a:r>
              <a:rPr lang="en-US" b="1" dirty="0">
                <a:solidFill>
                  <a:srgbClr val="FF4C4B"/>
                </a:solidFill>
              </a:rPr>
              <a:t>Virtual Parities (VPs) </a:t>
            </a:r>
            <a:r>
              <a:rPr lang="en-US" dirty="0">
                <a:solidFill>
                  <a:schemeClr val="tx1"/>
                </a:solidFill>
              </a:rPr>
              <a:t>from the weights.</a:t>
            </a:r>
            <a:endParaRPr lang="en-US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Second level:</a:t>
            </a:r>
            <a:r>
              <a:rPr lang="en-US" dirty="0"/>
              <a:t> protects VPs using </a:t>
            </a:r>
            <a:r>
              <a:rPr lang="en-US" b="1" dirty="0">
                <a:solidFill>
                  <a:srgbClr val="FF4C4B"/>
                </a:solidFill>
              </a:rPr>
              <a:t>Parities of Parities (PPs) </a:t>
            </a:r>
            <a:r>
              <a:rPr lang="en-US" dirty="0">
                <a:solidFill>
                  <a:schemeClr val="tx1"/>
                </a:solidFill>
              </a:rPr>
              <a:t>via</a:t>
            </a:r>
            <a:r>
              <a:rPr lang="en-US" b="1" dirty="0">
                <a:solidFill>
                  <a:srgbClr val="FF4C4B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RS encoding</a:t>
            </a:r>
            <a:r>
              <a:rPr lang="en-US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.</a:t>
            </a:r>
            <a:endParaRPr lang="en-US" b="1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endParaRPr lang="en-US" b="1" dirty="0">
              <a:solidFill>
                <a:srgbClr val="FF4C4B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371AF3-BED0-B7B9-C2E0-4C63B2B2834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87CF0F-91B3-A55E-D894-86603458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PoP</a:t>
            </a:r>
            <a:r>
              <a:rPr lang="en-US" dirty="0"/>
              <a:t>-ECC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0D44432-1690-6D9A-A875-778FBB89251E}"/>
              </a:ext>
            </a:extLst>
          </p:cNvPr>
          <p:cNvGrpSpPr/>
          <p:nvPr/>
        </p:nvGrpSpPr>
        <p:grpSpPr>
          <a:xfrm>
            <a:off x="7427726" y="5571822"/>
            <a:ext cx="2464569" cy="307777"/>
            <a:chOff x="11231496" y="4279092"/>
            <a:chExt cx="2464569" cy="307777"/>
          </a:xfrm>
        </p:grpSpPr>
        <p:sp>
          <p:nvSpPr>
            <p:cNvPr id="22" name="화살표: 아래쪽 84">
              <a:extLst>
                <a:ext uri="{FF2B5EF4-FFF2-40B4-BE49-F238E27FC236}">
                  <a16:creationId xmlns:a16="http://schemas.microsoft.com/office/drawing/2014/main" id="{F3A2AB4C-2242-AA38-129E-FC99D476F239}"/>
                </a:ext>
              </a:extLst>
            </p:cNvPr>
            <p:cNvSpPr/>
            <p:nvPr/>
          </p:nvSpPr>
          <p:spPr>
            <a:xfrm rot="16200000">
              <a:off x="11320055" y="4273120"/>
              <a:ext cx="182880" cy="359997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0780BF8-BA1E-2549-2D41-29A70BD8AE98}"/>
                </a:ext>
              </a:extLst>
            </p:cNvPr>
            <p:cNvSpPr txBox="1"/>
            <p:nvPr/>
          </p:nvSpPr>
          <p:spPr>
            <a:xfrm>
              <a:off x="11615158" y="4279092"/>
              <a:ext cx="20809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1st-level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1016C9E-FB8D-76A0-6634-461E2E892EA0}"/>
              </a:ext>
            </a:extLst>
          </p:cNvPr>
          <p:cNvGrpSpPr/>
          <p:nvPr/>
        </p:nvGrpSpPr>
        <p:grpSpPr>
          <a:xfrm>
            <a:off x="7375367" y="4813247"/>
            <a:ext cx="2264827" cy="236467"/>
            <a:chOff x="11319044" y="2716321"/>
            <a:chExt cx="2264827" cy="313380"/>
          </a:xfrm>
        </p:grpSpPr>
        <p:sp>
          <p:nvSpPr>
            <p:cNvPr id="38" name="화살표: 아래쪽 64">
              <a:extLst>
                <a:ext uri="{FF2B5EF4-FFF2-40B4-BE49-F238E27FC236}">
                  <a16:creationId xmlns:a16="http://schemas.microsoft.com/office/drawing/2014/main" id="{2AC1B67E-D478-1B9E-6376-5AFD97BF3F35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9" name="화살표: 아래쪽 64">
              <a:extLst>
                <a:ext uri="{FF2B5EF4-FFF2-40B4-BE49-F238E27FC236}">
                  <a16:creationId xmlns:a16="http://schemas.microsoft.com/office/drawing/2014/main" id="{5BE51252-F5DA-E4DA-BF83-E351E6F407B3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0" name="화살표: 아래쪽 64">
              <a:extLst>
                <a:ext uri="{FF2B5EF4-FFF2-40B4-BE49-F238E27FC236}">
                  <a16:creationId xmlns:a16="http://schemas.microsoft.com/office/drawing/2014/main" id="{F3A5B291-E471-58AF-B547-7D4A20292E95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1" name="화살표: 아래쪽 64">
              <a:extLst>
                <a:ext uri="{FF2B5EF4-FFF2-40B4-BE49-F238E27FC236}">
                  <a16:creationId xmlns:a16="http://schemas.microsoft.com/office/drawing/2014/main" id="{9A21A36A-7B18-317A-B3B8-D076397021E5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8" name="화살표: 아래쪽 84">
            <a:extLst>
              <a:ext uri="{FF2B5EF4-FFF2-40B4-BE49-F238E27FC236}">
                <a16:creationId xmlns:a16="http://schemas.microsoft.com/office/drawing/2014/main" id="{C43ABCA8-C233-1CB7-7068-2E61C113F87C}"/>
              </a:ext>
            </a:extLst>
          </p:cNvPr>
          <p:cNvSpPr/>
          <p:nvPr/>
        </p:nvSpPr>
        <p:spPr>
          <a:xfrm rot="16200000">
            <a:off x="7501618" y="3446347"/>
            <a:ext cx="156625" cy="359997"/>
          </a:xfrm>
          <a:prstGeom prst="downArrow">
            <a:avLst/>
          </a:prstGeom>
          <a:solidFill>
            <a:sysClr val="windowText" lastClr="00000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A702E64-13CA-378A-37FC-04CDF266E5FD}"/>
              </a:ext>
            </a:extLst>
          </p:cNvPr>
          <p:cNvSpPr txBox="1"/>
          <p:nvPr/>
        </p:nvSpPr>
        <p:spPr>
          <a:xfrm>
            <a:off x="7783593" y="3473062"/>
            <a:ext cx="2161076" cy="263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60" name="그룹 374">
            <a:extLst>
              <a:ext uri="{FF2B5EF4-FFF2-40B4-BE49-F238E27FC236}">
                <a16:creationId xmlns:a16="http://schemas.microsoft.com/office/drawing/2014/main" id="{6A6DD6DD-6FC2-C448-5044-801F38904427}"/>
              </a:ext>
            </a:extLst>
          </p:cNvPr>
          <p:cNvGrpSpPr/>
          <p:nvPr/>
        </p:nvGrpSpPr>
        <p:grpSpPr>
          <a:xfrm>
            <a:off x="7396871" y="3748847"/>
            <a:ext cx="2549277" cy="307777"/>
            <a:chOff x="9880705" y="5406524"/>
            <a:chExt cx="2549277" cy="359369"/>
          </a:xfrm>
        </p:grpSpPr>
        <p:sp>
          <p:nvSpPr>
            <p:cNvPr id="61" name="화살표: 아래쪽 84">
              <a:extLst>
                <a:ext uri="{FF2B5EF4-FFF2-40B4-BE49-F238E27FC236}">
                  <a16:creationId xmlns:a16="http://schemas.microsoft.com/office/drawing/2014/main" id="{F2AB48FF-7D75-8DF3-8945-8BCB413A8F43}"/>
                </a:ext>
              </a:extLst>
            </p:cNvPr>
            <p:cNvSpPr/>
            <p:nvPr/>
          </p:nvSpPr>
          <p:spPr>
            <a:xfrm rot="16200000">
              <a:off x="9969264" y="5415380"/>
              <a:ext cx="182880" cy="359997"/>
            </a:xfrm>
            <a:prstGeom prst="downArrow">
              <a:avLst/>
            </a:prstGeom>
            <a:solidFill>
              <a:srgbClr val="0099E5"/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0D2FA2B-F242-594F-3249-41E066E6B84D}"/>
                </a:ext>
              </a:extLst>
            </p:cNvPr>
            <p:cNvSpPr txBox="1"/>
            <p:nvPr/>
          </p:nvSpPr>
          <p:spPr>
            <a:xfrm>
              <a:off x="10267428" y="5406524"/>
              <a:ext cx="2162554" cy="359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0099E5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2nd-level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99E5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63" name="직사각형 59">
            <a:extLst>
              <a:ext uri="{FF2B5EF4-FFF2-40B4-BE49-F238E27FC236}">
                <a16:creationId xmlns:a16="http://schemas.microsoft.com/office/drawing/2014/main" id="{3F6DA116-5910-CCE1-D07C-126C40F4D149}"/>
              </a:ext>
            </a:extLst>
          </p:cNvPr>
          <p:cNvSpPr/>
          <p:nvPr/>
        </p:nvSpPr>
        <p:spPr>
          <a:xfrm>
            <a:off x="295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직사각형 68">
            <a:extLst>
              <a:ext uri="{FF2B5EF4-FFF2-40B4-BE49-F238E27FC236}">
                <a16:creationId xmlns:a16="http://schemas.microsoft.com/office/drawing/2014/main" id="{DAABD802-36DF-1FD1-0E6E-326E08D19295}"/>
              </a:ext>
            </a:extLst>
          </p:cNvPr>
          <p:cNvSpPr/>
          <p:nvPr/>
        </p:nvSpPr>
        <p:spPr>
          <a:xfrm>
            <a:off x="403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6" name="직사각형 64">
            <a:extLst>
              <a:ext uri="{FF2B5EF4-FFF2-40B4-BE49-F238E27FC236}">
                <a16:creationId xmlns:a16="http://schemas.microsoft.com/office/drawing/2014/main" id="{C655D8C5-7016-FD4E-72F7-3114BE5CACFA}"/>
              </a:ext>
            </a:extLst>
          </p:cNvPr>
          <p:cNvSpPr/>
          <p:nvPr/>
        </p:nvSpPr>
        <p:spPr>
          <a:xfrm>
            <a:off x="5997619" y="346105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0" name="직사각형 37">
            <a:extLst>
              <a:ext uri="{FF2B5EF4-FFF2-40B4-BE49-F238E27FC236}">
                <a16:creationId xmlns:a16="http://schemas.microsoft.com/office/drawing/2014/main" id="{B5808A9D-D5BD-7781-EA51-8178FA6B52BD}"/>
              </a:ext>
            </a:extLst>
          </p:cNvPr>
          <p:cNvSpPr/>
          <p:nvPr/>
        </p:nvSpPr>
        <p:spPr>
          <a:xfrm>
            <a:off x="2953562" y="4392145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1" name="직사각형 38">
            <a:extLst>
              <a:ext uri="{FF2B5EF4-FFF2-40B4-BE49-F238E27FC236}">
                <a16:creationId xmlns:a16="http://schemas.microsoft.com/office/drawing/2014/main" id="{3116459C-D036-02C2-7CAD-DDD0F5DEFD9B}"/>
              </a:ext>
            </a:extLst>
          </p:cNvPr>
          <p:cNvSpPr/>
          <p:nvPr/>
        </p:nvSpPr>
        <p:spPr>
          <a:xfrm>
            <a:off x="4033562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2" name="직사각형 39">
            <a:extLst>
              <a:ext uri="{FF2B5EF4-FFF2-40B4-BE49-F238E27FC236}">
                <a16:creationId xmlns:a16="http://schemas.microsoft.com/office/drawing/2014/main" id="{1DD927EA-CD08-F69D-10F4-480F8B626C7A}"/>
              </a:ext>
            </a:extLst>
          </p:cNvPr>
          <p:cNvSpPr/>
          <p:nvPr/>
        </p:nvSpPr>
        <p:spPr>
          <a:xfrm>
            <a:off x="5992976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3" name="직사각형 40">
            <a:extLst>
              <a:ext uri="{FF2B5EF4-FFF2-40B4-BE49-F238E27FC236}">
                <a16:creationId xmlns:a16="http://schemas.microsoft.com/office/drawing/2014/main" id="{7A70EED0-7ED5-13E0-B9C5-28A75ED15632}"/>
              </a:ext>
            </a:extLst>
          </p:cNvPr>
          <p:cNvSpPr/>
          <p:nvPr/>
        </p:nvSpPr>
        <p:spPr>
          <a:xfrm>
            <a:off x="7072683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직사각형 41">
            <a:extLst>
              <a:ext uri="{FF2B5EF4-FFF2-40B4-BE49-F238E27FC236}">
                <a16:creationId xmlns:a16="http://schemas.microsoft.com/office/drawing/2014/main" id="{F22D01A3-E9FA-A5A4-6804-104B4BCA094A}"/>
              </a:ext>
            </a:extLst>
          </p:cNvPr>
          <p:cNvSpPr/>
          <p:nvPr/>
        </p:nvSpPr>
        <p:spPr>
          <a:xfrm>
            <a:off x="7792390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9" name="직사각형 49">
            <a:extLst>
              <a:ext uri="{FF2B5EF4-FFF2-40B4-BE49-F238E27FC236}">
                <a16:creationId xmlns:a16="http://schemas.microsoft.com/office/drawing/2014/main" id="{C92D8175-2673-2AA3-9847-0243D3D952D6}"/>
              </a:ext>
            </a:extLst>
          </p:cNvPr>
          <p:cNvSpPr/>
          <p:nvPr/>
        </p:nvSpPr>
        <p:spPr>
          <a:xfrm>
            <a:off x="8512246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0" name="직사각형 50">
            <a:extLst>
              <a:ext uri="{FF2B5EF4-FFF2-40B4-BE49-F238E27FC236}">
                <a16:creationId xmlns:a16="http://schemas.microsoft.com/office/drawing/2014/main" id="{294854E4-9990-E36A-B7DE-5F01C2EF5224}"/>
              </a:ext>
            </a:extLst>
          </p:cNvPr>
          <p:cNvSpPr/>
          <p:nvPr/>
        </p:nvSpPr>
        <p:spPr>
          <a:xfrm>
            <a:off x="9232246" y="4392147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1" name="굽은 화살표[B] 17">
            <a:extLst>
              <a:ext uri="{FF2B5EF4-FFF2-40B4-BE49-F238E27FC236}">
                <a16:creationId xmlns:a16="http://schemas.microsoft.com/office/drawing/2014/main" id="{426DD9D7-F62C-2D8C-1BA9-05CA4C08A379}"/>
              </a:ext>
            </a:extLst>
          </p:cNvPr>
          <p:cNvSpPr/>
          <p:nvPr/>
        </p:nvSpPr>
        <p:spPr>
          <a:xfrm rot="5400000">
            <a:off x="6485741" y="1237775"/>
            <a:ext cx="370401" cy="5938335"/>
          </a:xfrm>
          <a:prstGeom prst="bentArrow">
            <a:avLst>
              <a:gd name="adj1" fmla="val 10413"/>
              <a:gd name="adj2" fmla="val 14170"/>
              <a:gd name="adj3" fmla="val 16522"/>
              <a:gd name="adj4" fmla="val 35934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2" name="직사각형 16">
            <a:extLst>
              <a:ext uri="{FF2B5EF4-FFF2-40B4-BE49-F238E27FC236}">
                <a16:creationId xmlns:a16="http://schemas.microsoft.com/office/drawing/2014/main" id="{8C147CA5-49FB-2CE6-1A0E-DC206A601718}"/>
              </a:ext>
            </a:extLst>
          </p:cNvPr>
          <p:cNvSpPr/>
          <p:nvPr/>
        </p:nvSpPr>
        <p:spPr>
          <a:xfrm>
            <a:off x="3309588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6" name="직사각형 484">
            <a:extLst>
              <a:ext uri="{FF2B5EF4-FFF2-40B4-BE49-F238E27FC236}">
                <a16:creationId xmlns:a16="http://schemas.microsoft.com/office/drawing/2014/main" id="{AE9D98B2-EC83-8660-4AC5-5E8172D9E546}"/>
              </a:ext>
            </a:extLst>
          </p:cNvPr>
          <p:cNvSpPr/>
          <p:nvPr/>
        </p:nvSpPr>
        <p:spPr>
          <a:xfrm>
            <a:off x="4395172" y="39354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0" name="직사각형 495">
            <a:extLst>
              <a:ext uri="{FF2B5EF4-FFF2-40B4-BE49-F238E27FC236}">
                <a16:creationId xmlns:a16="http://schemas.microsoft.com/office/drawing/2014/main" id="{CC051685-C915-E7D7-CB22-FA09A5581D31}"/>
              </a:ext>
            </a:extLst>
          </p:cNvPr>
          <p:cNvSpPr/>
          <p:nvPr/>
        </p:nvSpPr>
        <p:spPr>
          <a:xfrm>
            <a:off x="6372059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E47DE8B6-6B1A-BECA-72AF-657FDB1383C2}"/>
              </a:ext>
            </a:extLst>
          </p:cNvPr>
          <p:cNvGrpSpPr/>
          <p:nvPr/>
        </p:nvGrpSpPr>
        <p:grpSpPr>
          <a:xfrm>
            <a:off x="5441965" y="3576992"/>
            <a:ext cx="263391" cy="45719"/>
            <a:chOff x="9350727" y="2547672"/>
            <a:chExt cx="263391" cy="45719"/>
          </a:xfrm>
        </p:grpSpPr>
        <p:sp>
          <p:nvSpPr>
            <p:cNvPr id="105" name="타원 262">
              <a:extLst>
                <a:ext uri="{FF2B5EF4-FFF2-40B4-BE49-F238E27FC236}">
                  <a16:creationId xmlns:a16="http://schemas.microsoft.com/office/drawing/2014/main" id="{2799DA65-0BF0-84CB-F71F-1AA12B47D99B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6" name="타원 263">
              <a:extLst>
                <a:ext uri="{FF2B5EF4-FFF2-40B4-BE49-F238E27FC236}">
                  <a16:creationId xmlns:a16="http://schemas.microsoft.com/office/drawing/2014/main" id="{F18B4173-8CAD-4191-2951-CDF87845FF90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7" name="타원 264">
              <a:extLst>
                <a:ext uri="{FF2B5EF4-FFF2-40B4-BE49-F238E27FC236}">
                  <a16:creationId xmlns:a16="http://schemas.microsoft.com/office/drawing/2014/main" id="{1217D40A-590D-0186-6443-21608513ADD4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12" name="화살표: 아래쪽 64">
            <a:extLst>
              <a:ext uri="{FF2B5EF4-FFF2-40B4-BE49-F238E27FC236}">
                <a16:creationId xmlns:a16="http://schemas.microsoft.com/office/drawing/2014/main" id="{A4EA3F28-E58D-5805-D99A-2BE656CDD275}"/>
              </a:ext>
            </a:extLst>
          </p:cNvPr>
          <p:cNvSpPr/>
          <p:nvPr/>
        </p:nvSpPr>
        <p:spPr>
          <a:xfrm>
            <a:off x="7377141" y="4028425"/>
            <a:ext cx="99835" cy="365760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13" name="직사각형 335">
            <a:extLst>
              <a:ext uri="{FF2B5EF4-FFF2-40B4-BE49-F238E27FC236}">
                <a16:creationId xmlns:a16="http://schemas.microsoft.com/office/drawing/2014/main" id="{B0137FAA-2C0F-3374-974E-3567D978D9A9}"/>
              </a:ext>
            </a:extLst>
          </p:cNvPr>
          <p:cNvSpPr/>
          <p:nvPr/>
        </p:nvSpPr>
        <p:spPr>
          <a:xfrm>
            <a:off x="707301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4" name="직사각형 336">
            <a:extLst>
              <a:ext uri="{FF2B5EF4-FFF2-40B4-BE49-F238E27FC236}">
                <a16:creationId xmlns:a16="http://schemas.microsoft.com/office/drawing/2014/main" id="{2BF0E2E9-474A-F6A9-1F57-3C7BC11A785C}"/>
              </a:ext>
            </a:extLst>
          </p:cNvPr>
          <p:cNvSpPr/>
          <p:nvPr/>
        </p:nvSpPr>
        <p:spPr>
          <a:xfrm>
            <a:off x="7792725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5" name="직사각형 337">
            <a:extLst>
              <a:ext uri="{FF2B5EF4-FFF2-40B4-BE49-F238E27FC236}">
                <a16:creationId xmlns:a16="http://schemas.microsoft.com/office/drawing/2014/main" id="{FE24CAD8-9437-C15F-D579-2B1D41609831}"/>
              </a:ext>
            </a:extLst>
          </p:cNvPr>
          <p:cNvSpPr/>
          <p:nvPr/>
        </p:nvSpPr>
        <p:spPr>
          <a:xfrm>
            <a:off x="8512581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6" name="직사각형 533">
            <a:extLst>
              <a:ext uri="{FF2B5EF4-FFF2-40B4-BE49-F238E27FC236}">
                <a16:creationId xmlns:a16="http://schemas.microsoft.com/office/drawing/2014/main" id="{54B441CB-B312-CCB2-2EBD-0311AD35626E}"/>
              </a:ext>
            </a:extLst>
          </p:cNvPr>
          <p:cNvSpPr/>
          <p:nvPr/>
        </p:nvSpPr>
        <p:spPr>
          <a:xfrm>
            <a:off x="6352912" y="5047152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7" name="직사각형 337">
            <a:extLst>
              <a:ext uri="{FF2B5EF4-FFF2-40B4-BE49-F238E27FC236}">
                <a16:creationId xmlns:a16="http://schemas.microsoft.com/office/drawing/2014/main" id="{B2EF68AB-4420-35D7-A8B1-F4CDB42A10CA}"/>
              </a:ext>
            </a:extLst>
          </p:cNvPr>
          <p:cNvSpPr/>
          <p:nvPr/>
        </p:nvSpPr>
        <p:spPr>
          <a:xfrm>
            <a:off x="923228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8" name="직사각형 517">
            <a:extLst>
              <a:ext uri="{FF2B5EF4-FFF2-40B4-BE49-F238E27FC236}">
                <a16:creationId xmlns:a16="http://schemas.microsoft.com/office/drawing/2014/main" id="{88E8D865-AED0-8E4A-8D25-305214391F3C}"/>
              </a:ext>
            </a:extLst>
          </p:cNvPr>
          <p:cNvSpPr/>
          <p:nvPr/>
        </p:nvSpPr>
        <p:spPr>
          <a:xfrm>
            <a:off x="3309641" y="5056706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9" name="직사각형 525">
            <a:extLst>
              <a:ext uri="{FF2B5EF4-FFF2-40B4-BE49-F238E27FC236}">
                <a16:creationId xmlns:a16="http://schemas.microsoft.com/office/drawing/2014/main" id="{67E4B520-6B13-2216-39EC-A0A8DB817B1E}"/>
              </a:ext>
            </a:extLst>
          </p:cNvPr>
          <p:cNvSpPr/>
          <p:nvPr/>
        </p:nvSpPr>
        <p:spPr>
          <a:xfrm>
            <a:off x="4391421" y="505442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183DCD0-DF33-4198-2971-785545211EC0}"/>
              </a:ext>
            </a:extLst>
          </p:cNvPr>
          <p:cNvGrpSpPr/>
          <p:nvPr/>
        </p:nvGrpSpPr>
        <p:grpSpPr>
          <a:xfrm>
            <a:off x="3150421" y="3693068"/>
            <a:ext cx="531496" cy="685800"/>
            <a:chOff x="-1164156" y="3302230"/>
            <a:chExt cx="531496" cy="685800"/>
          </a:xfrm>
        </p:grpSpPr>
        <p:sp>
          <p:nvSpPr>
            <p:cNvPr id="121" name="화살표: 아래쪽 64">
              <a:extLst>
                <a:ext uri="{FF2B5EF4-FFF2-40B4-BE49-F238E27FC236}">
                  <a16:creationId xmlns:a16="http://schemas.microsoft.com/office/drawing/2014/main" id="{DACEA0E7-6B1E-2137-6008-325B8C3100D1}"/>
                </a:ext>
              </a:extLst>
            </p:cNvPr>
            <p:cNvSpPr/>
            <p:nvPr/>
          </p:nvSpPr>
          <p:spPr>
            <a:xfrm>
              <a:off x="-1164156" y="3302230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2" name="굽은 화살표[B] 17">
              <a:extLst>
                <a:ext uri="{FF2B5EF4-FFF2-40B4-BE49-F238E27FC236}">
                  <a16:creationId xmlns:a16="http://schemas.microsoft.com/office/drawing/2014/main" id="{3AAC8709-67CA-2E01-3FD2-0D5BD11FD7B9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1CBB529D-41C2-4598-66D2-7BE637F1731C}"/>
              </a:ext>
            </a:extLst>
          </p:cNvPr>
          <p:cNvGrpSpPr/>
          <p:nvPr/>
        </p:nvGrpSpPr>
        <p:grpSpPr>
          <a:xfrm>
            <a:off x="4228997" y="3694105"/>
            <a:ext cx="531496" cy="685800"/>
            <a:chOff x="-1164156" y="3295879"/>
            <a:chExt cx="531496" cy="685800"/>
          </a:xfrm>
        </p:grpSpPr>
        <p:sp>
          <p:nvSpPr>
            <p:cNvPr id="124" name="화살표: 아래쪽 64">
              <a:extLst>
                <a:ext uri="{FF2B5EF4-FFF2-40B4-BE49-F238E27FC236}">
                  <a16:creationId xmlns:a16="http://schemas.microsoft.com/office/drawing/2014/main" id="{DC4EFD9A-28D0-369B-B683-94009AE5F1FD}"/>
                </a:ext>
              </a:extLst>
            </p:cNvPr>
            <p:cNvSpPr/>
            <p:nvPr/>
          </p:nvSpPr>
          <p:spPr>
            <a:xfrm>
              <a:off x="-1164156" y="329587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5" name="굽은 화살표[B] 17">
              <a:extLst>
                <a:ext uri="{FF2B5EF4-FFF2-40B4-BE49-F238E27FC236}">
                  <a16:creationId xmlns:a16="http://schemas.microsoft.com/office/drawing/2014/main" id="{1E8DE9AA-4BDD-85C5-FC58-E06EC6F07ED4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565453E4-4EC4-4BC1-6B3F-4F1B3377A9C1}"/>
              </a:ext>
            </a:extLst>
          </p:cNvPr>
          <p:cNvGrpSpPr/>
          <p:nvPr/>
        </p:nvGrpSpPr>
        <p:grpSpPr>
          <a:xfrm>
            <a:off x="6203847" y="3697578"/>
            <a:ext cx="531496" cy="685800"/>
            <a:chOff x="-1164156" y="3304347"/>
            <a:chExt cx="531496" cy="685800"/>
          </a:xfrm>
        </p:grpSpPr>
        <p:sp>
          <p:nvSpPr>
            <p:cNvPr id="127" name="화살표: 아래쪽 64">
              <a:extLst>
                <a:ext uri="{FF2B5EF4-FFF2-40B4-BE49-F238E27FC236}">
                  <a16:creationId xmlns:a16="http://schemas.microsoft.com/office/drawing/2014/main" id="{E31436FC-EA19-4ACC-39D7-2DCEB6F374E7}"/>
                </a:ext>
              </a:extLst>
            </p:cNvPr>
            <p:cNvSpPr/>
            <p:nvPr/>
          </p:nvSpPr>
          <p:spPr>
            <a:xfrm>
              <a:off x="-1164156" y="3304347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8" name="굽은 화살표[B] 17">
              <a:extLst>
                <a:ext uri="{FF2B5EF4-FFF2-40B4-BE49-F238E27FC236}">
                  <a16:creationId xmlns:a16="http://schemas.microsoft.com/office/drawing/2014/main" id="{470F712F-7776-1CF0-49FC-C4122868E585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38" name="화살표: 아래쪽 64">
            <a:extLst>
              <a:ext uri="{FF2B5EF4-FFF2-40B4-BE49-F238E27FC236}">
                <a16:creationId xmlns:a16="http://schemas.microsoft.com/office/drawing/2014/main" id="{B6258D76-FD95-D6BC-52A2-69022F386CE7}"/>
              </a:ext>
            </a:extLst>
          </p:cNvPr>
          <p:cNvSpPr/>
          <p:nvPr/>
        </p:nvSpPr>
        <p:spPr>
          <a:xfrm>
            <a:off x="8088446" y="4033310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39" name="화살표: 아래쪽 64">
            <a:extLst>
              <a:ext uri="{FF2B5EF4-FFF2-40B4-BE49-F238E27FC236}">
                <a16:creationId xmlns:a16="http://schemas.microsoft.com/office/drawing/2014/main" id="{62A64CE8-CFC2-9ED5-5BD7-0625EC6940F3}"/>
              </a:ext>
            </a:extLst>
          </p:cNvPr>
          <p:cNvSpPr/>
          <p:nvPr/>
        </p:nvSpPr>
        <p:spPr>
          <a:xfrm>
            <a:off x="8811038" y="4031937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77" name="굽은 화살표[B] 17">
            <a:extLst>
              <a:ext uri="{FF2B5EF4-FFF2-40B4-BE49-F238E27FC236}">
                <a16:creationId xmlns:a16="http://schemas.microsoft.com/office/drawing/2014/main" id="{1823E8FA-9ACB-C443-B2FB-6CD4F8012075}"/>
              </a:ext>
            </a:extLst>
          </p:cNvPr>
          <p:cNvSpPr/>
          <p:nvPr/>
        </p:nvSpPr>
        <p:spPr>
          <a:xfrm rot="5400000">
            <a:off x="6412486" y="4720657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7882F96-72C1-0C46-DE58-82CA30E3BF42}"/>
              </a:ext>
            </a:extLst>
          </p:cNvPr>
          <p:cNvSpPr/>
          <p:nvPr/>
        </p:nvSpPr>
        <p:spPr>
          <a:xfrm>
            <a:off x="4238567" y="4628879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4280185-CF00-9259-D216-2AEB9566BB2C}"/>
              </a:ext>
            </a:extLst>
          </p:cNvPr>
          <p:cNvSpPr/>
          <p:nvPr/>
        </p:nvSpPr>
        <p:spPr>
          <a:xfrm>
            <a:off x="3167043" y="4625120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19D2C995-2996-3EC7-4619-ACA770A1140B}"/>
              </a:ext>
            </a:extLst>
          </p:cNvPr>
          <p:cNvSpPr/>
          <p:nvPr/>
        </p:nvSpPr>
        <p:spPr>
          <a:xfrm>
            <a:off x="6215063" y="4802849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3" name="굽은 화살표[B] 17">
            <a:extLst>
              <a:ext uri="{FF2B5EF4-FFF2-40B4-BE49-F238E27FC236}">
                <a16:creationId xmlns:a16="http://schemas.microsoft.com/office/drawing/2014/main" id="{7D35D692-2CAE-20BD-878F-6083E8543C63}"/>
              </a:ext>
            </a:extLst>
          </p:cNvPr>
          <p:cNvSpPr/>
          <p:nvPr/>
        </p:nvSpPr>
        <p:spPr>
          <a:xfrm rot="5400000">
            <a:off x="4434729" y="4726565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5598E30A-A758-D5D2-27ED-C14F4936DE01}"/>
              </a:ext>
            </a:extLst>
          </p:cNvPr>
          <p:cNvSpPr/>
          <p:nvPr/>
        </p:nvSpPr>
        <p:spPr>
          <a:xfrm>
            <a:off x="4237306" y="4808757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5" name="굽은 화살표[B] 17">
            <a:extLst>
              <a:ext uri="{FF2B5EF4-FFF2-40B4-BE49-F238E27FC236}">
                <a16:creationId xmlns:a16="http://schemas.microsoft.com/office/drawing/2014/main" id="{2B9BCDE0-A3C6-FEC3-2F01-104750F9FA3E}"/>
              </a:ext>
            </a:extLst>
          </p:cNvPr>
          <p:cNvSpPr/>
          <p:nvPr/>
        </p:nvSpPr>
        <p:spPr>
          <a:xfrm rot="5400000">
            <a:off x="3364466" y="4723672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4364B008-8321-0998-A40D-7AEB85057710}"/>
              </a:ext>
            </a:extLst>
          </p:cNvPr>
          <p:cNvSpPr/>
          <p:nvPr/>
        </p:nvSpPr>
        <p:spPr>
          <a:xfrm>
            <a:off x="3167043" y="4805864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0FCB611-2C70-FF4F-328D-66BB04018BEE}"/>
              </a:ext>
            </a:extLst>
          </p:cNvPr>
          <p:cNvGrpSpPr/>
          <p:nvPr/>
        </p:nvGrpSpPr>
        <p:grpSpPr>
          <a:xfrm>
            <a:off x="5564658" y="5174703"/>
            <a:ext cx="263391" cy="45719"/>
            <a:chOff x="9350727" y="2547672"/>
            <a:chExt cx="263391" cy="45719"/>
          </a:xfrm>
        </p:grpSpPr>
        <p:sp>
          <p:nvSpPr>
            <p:cNvPr id="24" name="타원 262">
              <a:extLst>
                <a:ext uri="{FF2B5EF4-FFF2-40B4-BE49-F238E27FC236}">
                  <a16:creationId xmlns:a16="http://schemas.microsoft.com/office/drawing/2014/main" id="{D189EC6D-58C0-5611-44AD-E324B2A37329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" name="타원 263">
              <a:extLst>
                <a:ext uri="{FF2B5EF4-FFF2-40B4-BE49-F238E27FC236}">
                  <a16:creationId xmlns:a16="http://schemas.microsoft.com/office/drawing/2014/main" id="{9EDC0F06-CA10-5271-3D2D-DC8FB487E9DE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6" name="타원 264">
              <a:extLst>
                <a:ext uri="{FF2B5EF4-FFF2-40B4-BE49-F238E27FC236}">
                  <a16:creationId xmlns:a16="http://schemas.microsoft.com/office/drawing/2014/main" id="{B1F8F811-2FBC-0830-1474-2716CED4957B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27" name="화살표: 아래쪽 82">
            <a:extLst>
              <a:ext uri="{FF2B5EF4-FFF2-40B4-BE49-F238E27FC236}">
                <a16:creationId xmlns:a16="http://schemas.microsoft.com/office/drawing/2014/main" id="{F9A057D2-BD74-9D16-380A-0F415F1D1B87}"/>
              </a:ext>
            </a:extLst>
          </p:cNvPr>
          <p:cNvSpPr/>
          <p:nvPr/>
        </p:nvSpPr>
        <p:spPr>
          <a:xfrm rot="16200000">
            <a:off x="7513224" y="6185315"/>
            <a:ext cx="182880" cy="359997"/>
          </a:xfrm>
          <a:prstGeom prst="downArrow">
            <a:avLst/>
          </a:prstGeom>
          <a:solidFill>
            <a:srgbClr val="FF4C4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80C1D4-DD64-B9B7-B77C-1851AC035E8B}"/>
              </a:ext>
            </a:extLst>
          </p:cNvPr>
          <p:cNvSpPr txBox="1"/>
          <p:nvPr/>
        </p:nvSpPr>
        <p:spPr>
          <a:xfrm>
            <a:off x="7822940" y="6191287"/>
            <a:ext cx="2114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rgbClr val="FF4C4C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2nd-level ECC decoding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srgbClr val="FF4C4C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82E4E-626C-07AE-EF97-F93A38651F5C}"/>
              </a:ext>
            </a:extLst>
          </p:cNvPr>
          <p:cNvSpPr txBox="1"/>
          <p:nvPr/>
        </p:nvSpPr>
        <p:spPr>
          <a:xfrm rot="16200000">
            <a:off x="1218262" y="3762405"/>
            <a:ext cx="14049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Encoding</a:t>
            </a:r>
            <a:endParaRPr lang="en-US" b="1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7FBB0FE-248E-E9AE-745C-0E84D578597C}"/>
              </a:ext>
            </a:extLst>
          </p:cNvPr>
          <p:cNvGrpSpPr/>
          <p:nvPr/>
        </p:nvGrpSpPr>
        <p:grpSpPr>
          <a:xfrm>
            <a:off x="5441965" y="4501552"/>
            <a:ext cx="263391" cy="45719"/>
            <a:chOff x="9350727" y="2547672"/>
            <a:chExt cx="263391" cy="45719"/>
          </a:xfrm>
        </p:grpSpPr>
        <p:sp>
          <p:nvSpPr>
            <p:cNvPr id="10" name="타원 262">
              <a:extLst>
                <a:ext uri="{FF2B5EF4-FFF2-40B4-BE49-F238E27FC236}">
                  <a16:creationId xmlns:a16="http://schemas.microsoft.com/office/drawing/2014/main" id="{CB36A934-5AB1-6FF2-7079-134A85C20FF9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타원 263">
              <a:extLst>
                <a:ext uri="{FF2B5EF4-FFF2-40B4-BE49-F238E27FC236}">
                  <a16:creationId xmlns:a16="http://schemas.microsoft.com/office/drawing/2014/main" id="{BD1BFB5A-8B68-AE37-6FF4-77D4A539BD26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" name="타원 264">
              <a:extLst>
                <a:ext uri="{FF2B5EF4-FFF2-40B4-BE49-F238E27FC236}">
                  <a16:creationId xmlns:a16="http://schemas.microsoft.com/office/drawing/2014/main" id="{ED853390-EBC0-5066-9A7B-5396D7D07D69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0605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0E4857-6AE4-BFEF-314F-2B699DF91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화살표: 아래쪽 64">
            <a:extLst>
              <a:ext uri="{FF2B5EF4-FFF2-40B4-BE49-F238E27FC236}">
                <a16:creationId xmlns:a16="http://schemas.microsoft.com/office/drawing/2014/main" id="{53EED216-26B5-6BA6-A233-088ED6685F45}"/>
              </a:ext>
            </a:extLst>
          </p:cNvPr>
          <p:cNvSpPr/>
          <p:nvPr/>
        </p:nvSpPr>
        <p:spPr>
          <a:xfrm>
            <a:off x="3740409" y="5667029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" name="화살표: 아래쪽 64">
            <a:extLst>
              <a:ext uri="{FF2B5EF4-FFF2-40B4-BE49-F238E27FC236}">
                <a16:creationId xmlns:a16="http://schemas.microsoft.com/office/drawing/2014/main" id="{96D996F6-DE9F-3670-5BB8-97FA7A52609A}"/>
              </a:ext>
            </a:extLst>
          </p:cNvPr>
          <p:cNvSpPr/>
          <p:nvPr/>
        </p:nvSpPr>
        <p:spPr>
          <a:xfrm>
            <a:off x="4822773" y="5667007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3" name="직사각형 451">
            <a:extLst>
              <a:ext uri="{FF2B5EF4-FFF2-40B4-BE49-F238E27FC236}">
                <a16:creationId xmlns:a16="http://schemas.microsoft.com/office/drawing/2014/main" id="{C5621614-C162-BDA4-4DA2-97DA870601B8}"/>
              </a:ext>
            </a:extLst>
          </p:cNvPr>
          <p:cNvSpPr/>
          <p:nvPr/>
        </p:nvSpPr>
        <p:spPr>
          <a:xfrm>
            <a:off x="2951454" y="6175328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4" name="직사각형 452">
            <a:extLst>
              <a:ext uri="{FF2B5EF4-FFF2-40B4-BE49-F238E27FC236}">
                <a16:creationId xmlns:a16="http://schemas.microsoft.com/office/drawing/2014/main" id="{D82983F4-67F8-B1F1-EDAE-C4D5DEF82E68}"/>
              </a:ext>
            </a:extLst>
          </p:cNvPr>
          <p:cNvSpPr/>
          <p:nvPr/>
        </p:nvSpPr>
        <p:spPr>
          <a:xfrm>
            <a:off x="4031454" y="6175328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직사각형 453">
            <a:extLst>
              <a:ext uri="{FF2B5EF4-FFF2-40B4-BE49-F238E27FC236}">
                <a16:creationId xmlns:a16="http://schemas.microsoft.com/office/drawing/2014/main" id="{7B3A6BE5-A558-6B7B-13E8-F95D25D7189C}"/>
              </a:ext>
            </a:extLst>
          </p:cNvPr>
          <p:cNvSpPr/>
          <p:nvPr/>
        </p:nvSpPr>
        <p:spPr>
          <a:xfrm>
            <a:off x="5990868" y="6175329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6" name="대각선 줄무늬 331">
            <a:extLst>
              <a:ext uri="{FF2B5EF4-FFF2-40B4-BE49-F238E27FC236}">
                <a16:creationId xmlns:a16="http://schemas.microsoft.com/office/drawing/2014/main" id="{D0256BE8-E11A-5CA8-C8F8-27A51CD7AD9E}"/>
              </a:ext>
            </a:extLst>
          </p:cNvPr>
          <p:cNvSpPr/>
          <p:nvPr/>
        </p:nvSpPr>
        <p:spPr>
          <a:xfrm rot="13500000">
            <a:off x="4251735" y="5576217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42" name="대각선 줄무늬 332">
            <a:extLst>
              <a:ext uri="{FF2B5EF4-FFF2-40B4-BE49-F238E27FC236}">
                <a16:creationId xmlns:a16="http://schemas.microsoft.com/office/drawing/2014/main" id="{54FF3341-342F-1807-5BFE-0FEF546E6722}"/>
              </a:ext>
            </a:extLst>
          </p:cNvPr>
          <p:cNvSpPr/>
          <p:nvPr/>
        </p:nvSpPr>
        <p:spPr>
          <a:xfrm rot="13500000">
            <a:off x="6207468" y="5576217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D1FFF12-FD8E-E650-7B36-2F3602D6A5F3}"/>
              </a:ext>
            </a:extLst>
          </p:cNvPr>
          <p:cNvGrpSpPr/>
          <p:nvPr/>
        </p:nvGrpSpPr>
        <p:grpSpPr>
          <a:xfrm>
            <a:off x="7420390" y="5881554"/>
            <a:ext cx="2479181" cy="307777"/>
            <a:chOff x="11224160" y="4588824"/>
            <a:chExt cx="2479181" cy="307777"/>
          </a:xfrm>
        </p:grpSpPr>
        <p:sp>
          <p:nvSpPr>
            <p:cNvPr id="44" name="화살표: 아래쪽 82">
              <a:extLst>
                <a:ext uri="{FF2B5EF4-FFF2-40B4-BE49-F238E27FC236}">
                  <a16:creationId xmlns:a16="http://schemas.microsoft.com/office/drawing/2014/main" id="{2754C457-AFC1-0453-20DB-B3DB3D610447}"/>
                </a:ext>
              </a:extLst>
            </p:cNvPr>
            <p:cNvSpPr/>
            <p:nvPr/>
          </p:nvSpPr>
          <p:spPr>
            <a:xfrm rot="16200000">
              <a:off x="11312719" y="4582852"/>
              <a:ext cx="182880" cy="359997"/>
            </a:xfrm>
            <a:prstGeom prst="downArrow">
              <a:avLst/>
            </a:prstGeom>
            <a:solidFill>
              <a:srgbClr val="FEA40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5718A69-F340-ABE2-0E6D-45126D8B5271}"/>
                </a:ext>
              </a:extLst>
            </p:cNvPr>
            <p:cNvSpPr txBox="1"/>
            <p:nvPr/>
          </p:nvSpPr>
          <p:spPr>
            <a:xfrm>
              <a:off x="11622435" y="4588824"/>
              <a:ext cx="20809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FEA402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1st-level ECC decoding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FEA402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A7FD5B4-2C77-BD3B-985D-8EFCCA875E9B}"/>
              </a:ext>
            </a:extLst>
          </p:cNvPr>
          <p:cNvGrpSpPr/>
          <p:nvPr/>
        </p:nvGrpSpPr>
        <p:grpSpPr>
          <a:xfrm>
            <a:off x="5416253" y="6355327"/>
            <a:ext cx="263391" cy="45719"/>
            <a:chOff x="9350727" y="2547672"/>
            <a:chExt cx="263391" cy="45719"/>
          </a:xfrm>
        </p:grpSpPr>
        <p:sp>
          <p:nvSpPr>
            <p:cNvPr id="47" name="타원 262">
              <a:extLst>
                <a:ext uri="{FF2B5EF4-FFF2-40B4-BE49-F238E27FC236}">
                  <a16:creationId xmlns:a16="http://schemas.microsoft.com/office/drawing/2014/main" id="{D9838B37-F00C-74B8-0AB7-76D53DC98509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8" name="타원 263">
              <a:extLst>
                <a:ext uri="{FF2B5EF4-FFF2-40B4-BE49-F238E27FC236}">
                  <a16:creationId xmlns:a16="http://schemas.microsoft.com/office/drawing/2014/main" id="{74F9A69F-2544-EF9B-A0A1-95D43FA05D17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9" name="타원 264">
              <a:extLst>
                <a:ext uri="{FF2B5EF4-FFF2-40B4-BE49-F238E27FC236}">
                  <a16:creationId xmlns:a16="http://schemas.microsoft.com/office/drawing/2014/main" id="{A596238B-3EA6-8C1D-E588-48787AF6C6E4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0" name="화살표: 아래쪽 64">
            <a:extLst>
              <a:ext uri="{FF2B5EF4-FFF2-40B4-BE49-F238E27FC236}">
                <a16:creationId xmlns:a16="http://schemas.microsoft.com/office/drawing/2014/main" id="{C815B315-BB00-7122-7196-70832D63B891}"/>
              </a:ext>
            </a:extLst>
          </p:cNvPr>
          <p:cNvSpPr/>
          <p:nvPr/>
        </p:nvSpPr>
        <p:spPr>
          <a:xfrm>
            <a:off x="6774725" y="5668591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1" name="대각선 줄무늬 330">
            <a:extLst>
              <a:ext uri="{FF2B5EF4-FFF2-40B4-BE49-F238E27FC236}">
                <a16:creationId xmlns:a16="http://schemas.microsoft.com/office/drawing/2014/main" id="{A8B2A56B-FAE4-5E99-170E-AEACC47BD5C0}"/>
              </a:ext>
            </a:extLst>
          </p:cNvPr>
          <p:cNvSpPr/>
          <p:nvPr/>
        </p:nvSpPr>
        <p:spPr>
          <a:xfrm rot="13500000">
            <a:off x="3177558" y="5576217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52" name="화살표: 아래쪽 64">
            <a:extLst>
              <a:ext uri="{FF2B5EF4-FFF2-40B4-BE49-F238E27FC236}">
                <a16:creationId xmlns:a16="http://schemas.microsoft.com/office/drawing/2014/main" id="{8BD90035-96CB-C119-EC7C-89B8D29DACF8}"/>
              </a:ext>
            </a:extLst>
          </p:cNvPr>
          <p:cNvSpPr/>
          <p:nvPr/>
        </p:nvSpPr>
        <p:spPr>
          <a:xfrm>
            <a:off x="3464184" y="5943250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3" name="화살표: 아래쪽 64">
            <a:extLst>
              <a:ext uri="{FF2B5EF4-FFF2-40B4-BE49-F238E27FC236}">
                <a16:creationId xmlns:a16="http://schemas.microsoft.com/office/drawing/2014/main" id="{6A36C2AC-4D49-A458-4C1F-E792AD335CE3}"/>
              </a:ext>
            </a:extLst>
          </p:cNvPr>
          <p:cNvSpPr/>
          <p:nvPr/>
        </p:nvSpPr>
        <p:spPr>
          <a:xfrm>
            <a:off x="4527498" y="5947461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75" name="화살표: 아래쪽 64">
            <a:extLst>
              <a:ext uri="{FF2B5EF4-FFF2-40B4-BE49-F238E27FC236}">
                <a16:creationId xmlns:a16="http://schemas.microsoft.com/office/drawing/2014/main" id="{776635F7-D275-06AC-C7E4-20A54C58F8CC}"/>
              </a:ext>
            </a:extLst>
          </p:cNvPr>
          <p:cNvSpPr/>
          <p:nvPr/>
        </p:nvSpPr>
        <p:spPr>
          <a:xfrm>
            <a:off x="6504850" y="5942695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직사각형 347">
            <a:extLst>
              <a:ext uri="{FF2B5EF4-FFF2-40B4-BE49-F238E27FC236}">
                <a16:creationId xmlns:a16="http://schemas.microsoft.com/office/drawing/2014/main" id="{023CE212-39B4-CBF4-FFBB-6C5DBDF16A84}"/>
              </a:ext>
            </a:extLst>
          </p:cNvPr>
          <p:cNvSpPr/>
          <p:nvPr/>
        </p:nvSpPr>
        <p:spPr>
          <a:xfrm>
            <a:off x="3302178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직사각형 479">
            <a:extLst>
              <a:ext uri="{FF2B5EF4-FFF2-40B4-BE49-F238E27FC236}">
                <a16:creationId xmlns:a16="http://schemas.microsoft.com/office/drawing/2014/main" id="{BA0612FF-6B6D-45E2-32C0-F806F164BC19}"/>
              </a:ext>
            </a:extLst>
          </p:cNvPr>
          <p:cNvSpPr/>
          <p:nvPr/>
        </p:nvSpPr>
        <p:spPr>
          <a:xfrm>
            <a:off x="4382178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화살표: 아래쪽 64">
            <a:extLst>
              <a:ext uri="{FF2B5EF4-FFF2-40B4-BE49-F238E27FC236}">
                <a16:creationId xmlns:a16="http://schemas.microsoft.com/office/drawing/2014/main" id="{D09E3575-AD03-6C4B-836E-51BEA918EF1A}"/>
              </a:ext>
            </a:extLst>
          </p:cNvPr>
          <p:cNvSpPr/>
          <p:nvPr/>
        </p:nvSpPr>
        <p:spPr>
          <a:xfrm>
            <a:off x="3625945" y="5178870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8" name="Arrow: Bent 7">
            <a:extLst>
              <a:ext uri="{FF2B5EF4-FFF2-40B4-BE49-F238E27FC236}">
                <a16:creationId xmlns:a16="http://schemas.microsoft.com/office/drawing/2014/main" id="{61FA1E42-EDE5-D13E-C9D9-161EA9563683}"/>
              </a:ext>
            </a:extLst>
          </p:cNvPr>
          <p:cNvSpPr/>
          <p:nvPr/>
        </p:nvSpPr>
        <p:spPr>
          <a:xfrm rot="10800000">
            <a:off x="8148839" y="5226494"/>
            <a:ext cx="1458458" cy="164605"/>
          </a:xfrm>
          <a:prstGeom prst="bentArrow">
            <a:avLst>
              <a:gd name="adj1" fmla="val 27786"/>
              <a:gd name="adj2" fmla="val 13893"/>
              <a:gd name="adj3" fmla="val 0"/>
              <a:gd name="adj4" fmla="val 4375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화살표: 아래쪽 64">
            <a:extLst>
              <a:ext uri="{FF2B5EF4-FFF2-40B4-BE49-F238E27FC236}">
                <a16:creationId xmlns:a16="http://schemas.microsoft.com/office/drawing/2014/main" id="{7FB63C36-21EA-0EEF-A0E6-C645F6B42691}"/>
              </a:ext>
            </a:extLst>
          </p:cNvPr>
          <p:cNvSpPr/>
          <p:nvPr/>
        </p:nvSpPr>
        <p:spPr>
          <a:xfrm rot="5400000">
            <a:off x="6525667" y="2474140"/>
            <a:ext cx="82913" cy="5794967"/>
          </a:xfrm>
          <a:prstGeom prst="downArrow">
            <a:avLst>
              <a:gd name="adj1" fmla="val 52195"/>
              <a:gd name="adj2" fmla="val 1379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" name="화살표: 아래쪽 64">
            <a:extLst>
              <a:ext uri="{FF2B5EF4-FFF2-40B4-BE49-F238E27FC236}">
                <a16:creationId xmlns:a16="http://schemas.microsoft.com/office/drawing/2014/main" id="{9724C270-30F6-0B9B-12A4-A288CD54460B}"/>
              </a:ext>
            </a:extLst>
          </p:cNvPr>
          <p:cNvSpPr/>
          <p:nvPr/>
        </p:nvSpPr>
        <p:spPr>
          <a:xfrm>
            <a:off x="4708311" y="5182239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5" name="화살표: 아래쪽 64">
            <a:extLst>
              <a:ext uri="{FF2B5EF4-FFF2-40B4-BE49-F238E27FC236}">
                <a16:creationId xmlns:a16="http://schemas.microsoft.com/office/drawing/2014/main" id="{0C07F491-E2CE-760B-C4B1-FB974AE97F9A}"/>
              </a:ext>
            </a:extLst>
          </p:cNvPr>
          <p:cNvSpPr/>
          <p:nvPr/>
        </p:nvSpPr>
        <p:spPr>
          <a:xfrm>
            <a:off x="6657088" y="5182043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BBA9D10-8982-4E49-444F-5B65EFD85D45}"/>
              </a:ext>
            </a:extLst>
          </p:cNvPr>
          <p:cNvCxnSpPr/>
          <p:nvPr/>
        </p:nvCxnSpPr>
        <p:spPr>
          <a:xfrm>
            <a:off x="8860607" y="5215403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9F2E0DA-107F-96EF-45AE-DD0DB891DED7}"/>
              </a:ext>
            </a:extLst>
          </p:cNvPr>
          <p:cNvCxnSpPr/>
          <p:nvPr/>
        </p:nvCxnSpPr>
        <p:spPr>
          <a:xfrm>
            <a:off x="8166340" y="5201579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5F005E-4500-7BAD-FBF5-9C0FA8934E47}"/>
              </a:ext>
            </a:extLst>
          </p:cNvPr>
          <p:cNvCxnSpPr/>
          <p:nvPr/>
        </p:nvCxnSpPr>
        <p:spPr>
          <a:xfrm>
            <a:off x="7421273" y="5215403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sp>
        <p:nvSpPr>
          <p:cNvPr id="19" name="직사각형 489">
            <a:extLst>
              <a:ext uri="{FF2B5EF4-FFF2-40B4-BE49-F238E27FC236}">
                <a16:creationId xmlns:a16="http://schemas.microsoft.com/office/drawing/2014/main" id="{BF0E4403-D287-1786-4B22-DBE1B556F04D}"/>
              </a:ext>
            </a:extLst>
          </p:cNvPr>
          <p:cNvSpPr/>
          <p:nvPr/>
        </p:nvSpPr>
        <p:spPr>
          <a:xfrm>
            <a:off x="6346235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0EB1160-D2A5-10D5-8702-8DB108CAAB85}"/>
              </a:ext>
            </a:extLst>
          </p:cNvPr>
          <p:cNvSpPr/>
          <p:nvPr/>
        </p:nvSpPr>
        <p:spPr>
          <a:xfrm>
            <a:off x="6215063" y="4629255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22947F2-9258-A236-9C22-1A3F34203435}"/>
              </a:ext>
            </a:extLst>
          </p:cNvPr>
          <p:cNvGrpSpPr/>
          <p:nvPr/>
        </p:nvGrpSpPr>
        <p:grpSpPr>
          <a:xfrm>
            <a:off x="7375367" y="4633736"/>
            <a:ext cx="2264827" cy="420692"/>
            <a:chOff x="11319044" y="2716321"/>
            <a:chExt cx="2264827" cy="313380"/>
          </a:xfrm>
        </p:grpSpPr>
        <p:sp>
          <p:nvSpPr>
            <p:cNvPr id="71" name="화살표: 아래쪽 64">
              <a:extLst>
                <a:ext uri="{FF2B5EF4-FFF2-40B4-BE49-F238E27FC236}">
                  <a16:creationId xmlns:a16="http://schemas.microsoft.com/office/drawing/2014/main" id="{8492C8D7-5DC1-6695-5F44-C353154C2417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2" name="화살표: 아래쪽 64">
              <a:extLst>
                <a:ext uri="{FF2B5EF4-FFF2-40B4-BE49-F238E27FC236}">
                  <a16:creationId xmlns:a16="http://schemas.microsoft.com/office/drawing/2014/main" id="{EA4BEEAE-A634-CF84-BAFD-346402269A0A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3" name="화살표: 아래쪽 64">
              <a:extLst>
                <a:ext uri="{FF2B5EF4-FFF2-40B4-BE49-F238E27FC236}">
                  <a16:creationId xmlns:a16="http://schemas.microsoft.com/office/drawing/2014/main" id="{09E84A21-4A9E-F231-F1E8-FC673D88152C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4" name="화살표: 아래쪽 64">
              <a:extLst>
                <a:ext uri="{FF2B5EF4-FFF2-40B4-BE49-F238E27FC236}">
                  <a16:creationId xmlns:a16="http://schemas.microsoft.com/office/drawing/2014/main" id="{90D00ACC-BA2A-AA60-4AAA-20E1EC8AA6B1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40" name="Rectangle: Rounded Corners 139">
            <a:extLst>
              <a:ext uri="{FF2B5EF4-FFF2-40B4-BE49-F238E27FC236}">
                <a16:creationId xmlns:a16="http://schemas.microsoft.com/office/drawing/2014/main" id="{60207D79-935F-616B-63FC-C1CF5BE9E8BA}"/>
              </a:ext>
            </a:extLst>
          </p:cNvPr>
          <p:cNvSpPr/>
          <p:nvPr/>
        </p:nvSpPr>
        <p:spPr>
          <a:xfrm>
            <a:off x="1727670" y="3193463"/>
            <a:ext cx="8525934" cy="1615819"/>
          </a:xfrm>
          <a:prstGeom prst="roundRect">
            <a:avLst/>
          </a:prstGeom>
          <a:solidFill>
            <a:schemeClr val="bg2">
              <a:lumMod val="50000"/>
              <a:lumOff val="50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AC3577-BCA5-9331-C2F8-5BA5B6311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3" y="1926573"/>
            <a:ext cx="11365350" cy="3544865"/>
          </a:xfrm>
        </p:spPr>
        <p:txBody>
          <a:bodyPr/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/>
              <a:t>PoP</a:t>
            </a:r>
            <a:r>
              <a:rPr lang="en-US" dirty="0"/>
              <a:t>-ECC is 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strong</a:t>
            </a:r>
            <a:r>
              <a:rPr lang="en-US" dirty="0"/>
              <a:t> and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flexible</a:t>
            </a:r>
            <a:r>
              <a:rPr lang="en-US" dirty="0"/>
              <a:t> two-level ECC scheme to prevent severe memory errors.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First level:</a:t>
            </a:r>
            <a:r>
              <a:rPr lang="en-US" dirty="0"/>
              <a:t> extracts </a:t>
            </a:r>
            <a:r>
              <a:rPr lang="en-US" b="1" dirty="0">
                <a:solidFill>
                  <a:srgbClr val="FF4C4B"/>
                </a:solidFill>
              </a:rPr>
              <a:t>Virtual Parities (VPs) </a:t>
            </a:r>
            <a:r>
              <a:rPr lang="en-US" dirty="0">
                <a:solidFill>
                  <a:schemeClr val="tx1"/>
                </a:solidFill>
              </a:rPr>
              <a:t>from the weights.</a:t>
            </a:r>
            <a:endParaRPr lang="en-US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Second level:</a:t>
            </a:r>
            <a:r>
              <a:rPr lang="en-US" dirty="0"/>
              <a:t> protects VPs using </a:t>
            </a:r>
            <a:r>
              <a:rPr lang="en-US" b="1" dirty="0">
                <a:solidFill>
                  <a:srgbClr val="FF4C4B"/>
                </a:solidFill>
              </a:rPr>
              <a:t>Parities of Parities (PPs) </a:t>
            </a:r>
            <a:r>
              <a:rPr lang="en-US" dirty="0">
                <a:solidFill>
                  <a:schemeClr val="tx1"/>
                </a:solidFill>
              </a:rPr>
              <a:t>via</a:t>
            </a:r>
            <a:r>
              <a:rPr lang="en-US" b="1" dirty="0">
                <a:solidFill>
                  <a:srgbClr val="FF4C4B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RS encoding</a:t>
            </a:r>
            <a:r>
              <a:rPr lang="en-US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.</a:t>
            </a:r>
            <a:endParaRPr lang="en-US" b="1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endParaRPr lang="en-US" b="1" dirty="0">
              <a:solidFill>
                <a:srgbClr val="FF4C4B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B97809-3E67-0468-69CD-2A1F1C15D0E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D0AA70-52F9-2A79-A926-B96A954B3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PoP</a:t>
            </a:r>
            <a:r>
              <a:rPr lang="en-US" dirty="0"/>
              <a:t>-ECC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18F7C78-0472-440C-58C4-B60CB80A0A51}"/>
              </a:ext>
            </a:extLst>
          </p:cNvPr>
          <p:cNvGrpSpPr/>
          <p:nvPr/>
        </p:nvGrpSpPr>
        <p:grpSpPr>
          <a:xfrm>
            <a:off x="7427726" y="5571822"/>
            <a:ext cx="2464569" cy="307777"/>
            <a:chOff x="11231496" y="4279092"/>
            <a:chExt cx="2464569" cy="307777"/>
          </a:xfrm>
        </p:grpSpPr>
        <p:sp>
          <p:nvSpPr>
            <p:cNvPr id="22" name="화살표: 아래쪽 84">
              <a:extLst>
                <a:ext uri="{FF2B5EF4-FFF2-40B4-BE49-F238E27FC236}">
                  <a16:creationId xmlns:a16="http://schemas.microsoft.com/office/drawing/2014/main" id="{B03E64C2-691C-E938-9B80-1C5E0F2C2056}"/>
                </a:ext>
              </a:extLst>
            </p:cNvPr>
            <p:cNvSpPr/>
            <p:nvPr/>
          </p:nvSpPr>
          <p:spPr>
            <a:xfrm rot="16200000">
              <a:off x="11320055" y="4273120"/>
              <a:ext cx="182880" cy="359997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8C5C949-F21A-F126-FB20-A34A546B8ACA}"/>
                </a:ext>
              </a:extLst>
            </p:cNvPr>
            <p:cNvSpPr txBox="1"/>
            <p:nvPr/>
          </p:nvSpPr>
          <p:spPr>
            <a:xfrm>
              <a:off x="11615158" y="4279092"/>
              <a:ext cx="20809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1st-level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CF3719C-DADD-5816-B0D6-04E81B7E9DE5}"/>
              </a:ext>
            </a:extLst>
          </p:cNvPr>
          <p:cNvGrpSpPr/>
          <p:nvPr/>
        </p:nvGrpSpPr>
        <p:grpSpPr>
          <a:xfrm>
            <a:off x="7375367" y="4813247"/>
            <a:ext cx="2264827" cy="236467"/>
            <a:chOff x="11319044" y="2716321"/>
            <a:chExt cx="2264827" cy="313380"/>
          </a:xfrm>
        </p:grpSpPr>
        <p:sp>
          <p:nvSpPr>
            <p:cNvPr id="38" name="화살표: 아래쪽 64">
              <a:extLst>
                <a:ext uri="{FF2B5EF4-FFF2-40B4-BE49-F238E27FC236}">
                  <a16:creationId xmlns:a16="http://schemas.microsoft.com/office/drawing/2014/main" id="{00FE3779-57E6-5B4C-E7A2-7A6D3D098023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9" name="화살표: 아래쪽 64">
              <a:extLst>
                <a:ext uri="{FF2B5EF4-FFF2-40B4-BE49-F238E27FC236}">
                  <a16:creationId xmlns:a16="http://schemas.microsoft.com/office/drawing/2014/main" id="{5C17FAFA-DC88-31F3-9C97-BE71C570333F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0" name="화살표: 아래쪽 64">
              <a:extLst>
                <a:ext uri="{FF2B5EF4-FFF2-40B4-BE49-F238E27FC236}">
                  <a16:creationId xmlns:a16="http://schemas.microsoft.com/office/drawing/2014/main" id="{F019DA58-D9EC-D044-0954-0B535F0F5020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1" name="화살표: 아래쪽 64">
              <a:extLst>
                <a:ext uri="{FF2B5EF4-FFF2-40B4-BE49-F238E27FC236}">
                  <a16:creationId xmlns:a16="http://schemas.microsoft.com/office/drawing/2014/main" id="{33CB4A77-0A32-E0B5-7D14-100A69991551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8" name="화살표: 아래쪽 84">
            <a:extLst>
              <a:ext uri="{FF2B5EF4-FFF2-40B4-BE49-F238E27FC236}">
                <a16:creationId xmlns:a16="http://schemas.microsoft.com/office/drawing/2014/main" id="{82D10C3E-C47B-7929-CB57-32D723652357}"/>
              </a:ext>
            </a:extLst>
          </p:cNvPr>
          <p:cNvSpPr/>
          <p:nvPr/>
        </p:nvSpPr>
        <p:spPr>
          <a:xfrm rot="16200000">
            <a:off x="7501618" y="3446347"/>
            <a:ext cx="156625" cy="359997"/>
          </a:xfrm>
          <a:prstGeom prst="downArrow">
            <a:avLst/>
          </a:prstGeom>
          <a:solidFill>
            <a:sysClr val="windowText" lastClr="00000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DC7FBEB-7019-3D91-8B63-CFDB6E78E964}"/>
              </a:ext>
            </a:extLst>
          </p:cNvPr>
          <p:cNvSpPr txBox="1"/>
          <p:nvPr/>
        </p:nvSpPr>
        <p:spPr>
          <a:xfrm>
            <a:off x="7783593" y="3473062"/>
            <a:ext cx="2161076" cy="263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60" name="그룹 374">
            <a:extLst>
              <a:ext uri="{FF2B5EF4-FFF2-40B4-BE49-F238E27FC236}">
                <a16:creationId xmlns:a16="http://schemas.microsoft.com/office/drawing/2014/main" id="{E56E0D56-4D93-82E3-1D7A-0AB4270A08FE}"/>
              </a:ext>
            </a:extLst>
          </p:cNvPr>
          <p:cNvGrpSpPr/>
          <p:nvPr/>
        </p:nvGrpSpPr>
        <p:grpSpPr>
          <a:xfrm>
            <a:off x="7396871" y="3748847"/>
            <a:ext cx="2549277" cy="307777"/>
            <a:chOff x="9880705" y="5406524"/>
            <a:chExt cx="2549277" cy="359369"/>
          </a:xfrm>
        </p:grpSpPr>
        <p:sp>
          <p:nvSpPr>
            <p:cNvPr id="61" name="화살표: 아래쪽 84">
              <a:extLst>
                <a:ext uri="{FF2B5EF4-FFF2-40B4-BE49-F238E27FC236}">
                  <a16:creationId xmlns:a16="http://schemas.microsoft.com/office/drawing/2014/main" id="{066955F3-4209-BC57-A441-B7D7ACEB2AE1}"/>
                </a:ext>
              </a:extLst>
            </p:cNvPr>
            <p:cNvSpPr/>
            <p:nvPr/>
          </p:nvSpPr>
          <p:spPr>
            <a:xfrm rot="16200000">
              <a:off x="9969264" y="5415380"/>
              <a:ext cx="182880" cy="359997"/>
            </a:xfrm>
            <a:prstGeom prst="downArrow">
              <a:avLst/>
            </a:prstGeom>
            <a:solidFill>
              <a:srgbClr val="0099E5"/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01F4E03-73AE-D4CA-C301-F0887E117BB1}"/>
                </a:ext>
              </a:extLst>
            </p:cNvPr>
            <p:cNvSpPr txBox="1"/>
            <p:nvPr/>
          </p:nvSpPr>
          <p:spPr>
            <a:xfrm>
              <a:off x="10267428" y="5406524"/>
              <a:ext cx="2162554" cy="359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0099E5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2nd-level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99E5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63" name="직사각형 59">
            <a:extLst>
              <a:ext uri="{FF2B5EF4-FFF2-40B4-BE49-F238E27FC236}">
                <a16:creationId xmlns:a16="http://schemas.microsoft.com/office/drawing/2014/main" id="{8A644741-8FCA-5DFB-D3CC-7CA9AB22BB8C}"/>
              </a:ext>
            </a:extLst>
          </p:cNvPr>
          <p:cNvSpPr/>
          <p:nvPr/>
        </p:nvSpPr>
        <p:spPr>
          <a:xfrm>
            <a:off x="295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직사각형 68">
            <a:extLst>
              <a:ext uri="{FF2B5EF4-FFF2-40B4-BE49-F238E27FC236}">
                <a16:creationId xmlns:a16="http://schemas.microsoft.com/office/drawing/2014/main" id="{2755AF7C-6B05-DF45-C15E-68A6F67352FB}"/>
              </a:ext>
            </a:extLst>
          </p:cNvPr>
          <p:cNvSpPr/>
          <p:nvPr/>
        </p:nvSpPr>
        <p:spPr>
          <a:xfrm>
            <a:off x="403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6" name="직사각형 64">
            <a:extLst>
              <a:ext uri="{FF2B5EF4-FFF2-40B4-BE49-F238E27FC236}">
                <a16:creationId xmlns:a16="http://schemas.microsoft.com/office/drawing/2014/main" id="{EB4FB222-8BE9-EF78-20E8-5BC5AEB55EE7}"/>
              </a:ext>
            </a:extLst>
          </p:cNvPr>
          <p:cNvSpPr/>
          <p:nvPr/>
        </p:nvSpPr>
        <p:spPr>
          <a:xfrm>
            <a:off x="5997619" y="346105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0" name="직사각형 37">
            <a:extLst>
              <a:ext uri="{FF2B5EF4-FFF2-40B4-BE49-F238E27FC236}">
                <a16:creationId xmlns:a16="http://schemas.microsoft.com/office/drawing/2014/main" id="{9626C1FF-ACBA-7B2B-EFFC-4501B28D250E}"/>
              </a:ext>
            </a:extLst>
          </p:cNvPr>
          <p:cNvSpPr/>
          <p:nvPr/>
        </p:nvSpPr>
        <p:spPr>
          <a:xfrm>
            <a:off x="2953562" y="4392145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1" name="직사각형 38">
            <a:extLst>
              <a:ext uri="{FF2B5EF4-FFF2-40B4-BE49-F238E27FC236}">
                <a16:creationId xmlns:a16="http://schemas.microsoft.com/office/drawing/2014/main" id="{832EA4CF-46E5-2220-734F-05A8900F6431}"/>
              </a:ext>
            </a:extLst>
          </p:cNvPr>
          <p:cNvSpPr/>
          <p:nvPr/>
        </p:nvSpPr>
        <p:spPr>
          <a:xfrm>
            <a:off x="4033562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2" name="직사각형 39">
            <a:extLst>
              <a:ext uri="{FF2B5EF4-FFF2-40B4-BE49-F238E27FC236}">
                <a16:creationId xmlns:a16="http://schemas.microsoft.com/office/drawing/2014/main" id="{26783E96-C8D4-7561-76DB-182F7C371D31}"/>
              </a:ext>
            </a:extLst>
          </p:cNvPr>
          <p:cNvSpPr/>
          <p:nvPr/>
        </p:nvSpPr>
        <p:spPr>
          <a:xfrm>
            <a:off x="5992976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3" name="직사각형 40">
            <a:extLst>
              <a:ext uri="{FF2B5EF4-FFF2-40B4-BE49-F238E27FC236}">
                <a16:creationId xmlns:a16="http://schemas.microsoft.com/office/drawing/2014/main" id="{E3DFFA04-6915-4212-E1C5-E69D5DF5253B}"/>
              </a:ext>
            </a:extLst>
          </p:cNvPr>
          <p:cNvSpPr/>
          <p:nvPr/>
        </p:nvSpPr>
        <p:spPr>
          <a:xfrm>
            <a:off x="7072683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직사각형 41">
            <a:extLst>
              <a:ext uri="{FF2B5EF4-FFF2-40B4-BE49-F238E27FC236}">
                <a16:creationId xmlns:a16="http://schemas.microsoft.com/office/drawing/2014/main" id="{75D710BC-4CCA-F33B-61B2-4E9DE764971F}"/>
              </a:ext>
            </a:extLst>
          </p:cNvPr>
          <p:cNvSpPr/>
          <p:nvPr/>
        </p:nvSpPr>
        <p:spPr>
          <a:xfrm>
            <a:off x="7792390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9" name="직사각형 49">
            <a:extLst>
              <a:ext uri="{FF2B5EF4-FFF2-40B4-BE49-F238E27FC236}">
                <a16:creationId xmlns:a16="http://schemas.microsoft.com/office/drawing/2014/main" id="{0BC1F6E9-3D89-84F6-1AE8-17451C84D18F}"/>
              </a:ext>
            </a:extLst>
          </p:cNvPr>
          <p:cNvSpPr/>
          <p:nvPr/>
        </p:nvSpPr>
        <p:spPr>
          <a:xfrm>
            <a:off x="8512246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0" name="직사각형 50">
            <a:extLst>
              <a:ext uri="{FF2B5EF4-FFF2-40B4-BE49-F238E27FC236}">
                <a16:creationId xmlns:a16="http://schemas.microsoft.com/office/drawing/2014/main" id="{23C45A48-BE15-8824-9C87-5B570D3446DC}"/>
              </a:ext>
            </a:extLst>
          </p:cNvPr>
          <p:cNvSpPr/>
          <p:nvPr/>
        </p:nvSpPr>
        <p:spPr>
          <a:xfrm>
            <a:off x="9232246" y="4392147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1" name="굽은 화살표[B] 17">
            <a:extLst>
              <a:ext uri="{FF2B5EF4-FFF2-40B4-BE49-F238E27FC236}">
                <a16:creationId xmlns:a16="http://schemas.microsoft.com/office/drawing/2014/main" id="{3713C29D-1249-F48D-14E1-D6086AA06F86}"/>
              </a:ext>
            </a:extLst>
          </p:cNvPr>
          <p:cNvSpPr/>
          <p:nvPr/>
        </p:nvSpPr>
        <p:spPr>
          <a:xfrm rot="5400000">
            <a:off x="6485741" y="1237775"/>
            <a:ext cx="370401" cy="5938335"/>
          </a:xfrm>
          <a:prstGeom prst="bentArrow">
            <a:avLst>
              <a:gd name="adj1" fmla="val 10413"/>
              <a:gd name="adj2" fmla="val 14170"/>
              <a:gd name="adj3" fmla="val 16522"/>
              <a:gd name="adj4" fmla="val 35934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2" name="직사각형 16">
            <a:extLst>
              <a:ext uri="{FF2B5EF4-FFF2-40B4-BE49-F238E27FC236}">
                <a16:creationId xmlns:a16="http://schemas.microsoft.com/office/drawing/2014/main" id="{9AA8CC15-0672-EA8D-EF16-B2865C130D3E}"/>
              </a:ext>
            </a:extLst>
          </p:cNvPr>
          <p:cNvSpPr/>
          <p:nvPr/>
        </p:nvSpPr>
        <p:spPr>
          <a:xfrm>
            <a:off x="3309588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6" name="직사각형 484">
            <a:extLst>
              <a:ext uri="{FF2B5EF4-FFF2-40B4-BE49-F238E27FC236}">
                <a16:creationId xmlns:a16="http://schemas.microsoft.com/office/drawing/2014/main" id="{5AAAEAE9-809F-FB4B-D6FD-8D32537248E7}"/>
              </a:ext>
            </a:extLst>
          </p:cNvPr>
          <p:cNvSpPr/>
          <p:nvPr/>
        </p:nvSpPr>
        <p:spPr>
          <a:xfrm>
            <a:off x="4395172" y="39354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0" name="직사각형 495">
            <a:extLst>
              <a:ext uri="{FF2B5EF4-FFF2-40B4-BE49-F238E27FC236}">
                <a16:creationId xmlns:a16="http://schemas.microsoft.com/office/drawing/2014/main" id="{5584F298-500C-63CE-AD7B-EC0728457204}"/>
              </a:ext>
            </a:extLst>
          </p:cNvPr>
          <p:cNvSpPr/>
          <p:nvPr/>
        </p:nvSpPr>
        <p:spPr>
          <a:xfrm>
            <a:off x="6372059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843835F-65FE-47DB-0A05-6AC0175203B4}"/>
              </a:ext>
            </a:extLst>
          </p:cNvPr>
          <p:cNvGrpSpPr/>
          <p:nvPr/>
        </p:nvGrpSpPr>
        <p:grpSpPr>
          <a:xfrm>
            <a:off x="5441965" y="3576992"/>
            <a:ext cx="263391" cy="45719"/>
            <a:chOff x="9350727" y="2547672"/>
            <a:chExt cx="263391" cy="45719"/>
          </a:xfrm>
        </p:grpSpPr>
        <p:sp>
          <p:nvSpPr>
            <p:cNvPr id="105" name="타원 262">
              <a:extLst>
                <a:ext uri="{FF2B5EF4-FFF2-40B4-BE49-F238E27FC236}">
                  <a16:creationId xmlns:a16="http://schemas.microsoft.com/office/drawing/2014/main" id="{E61F6D5C-619D-A6D8-FABE-B18835138B63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6" name="타원 263">
              <a:extLst>
                <a:ext uri="{FF2B5EF4-FFF2-40B4-BE49-F238E27FC236}">
                  <a16:creationId xmlns:a16="http://schemas.microsoft.com/office/drawing/2014/main" id="{AAC1FEBD-0ACB-C2F3-F8F9-91588F2F85FF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7" name="타원 264">
              <a:extLst>
                <a:ext uri="{FF2B5EF4-FFF2-40B4-BE49-F238E27FC236}">
                  <a16:creationId xmlns:a16="http://schemas.microsoft.com/office/drawing/2014/main" id="{8C2FF815-3489-7955-6152-B747BB0E65BD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12" name="화살표: 아래쪽 64">
            <a:extLst>
              <a:ext uri="{FF2B5EF4-FFF2-40B4-BE49-F238E27FC236}">
                <a16:creationId xmlns:a16="http://schemas.microsoft.com/office/drawing/2014/main" id="{95A75CAC-5E7D-149C-2CB7-25E7A076D0D1}"/>
              </a:ext>
            </a:extLst>
          </p:cNvPr>
          <p:cNvSpPr/>
          <p:nvPr/>
        </p:nvSpPr>
        <p:spPr>
          <a:xfrm>
            <a:off x="7377141" y="4028425"/>
            <a:ext cx="99835" cy="365760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13" name="직사각형 335">
            <a:extLst>
              <a:ext uri="{FF2B5EF4-FFF2-40B4-BE49-F238E27FC236}">
                <a16:creationId xmlns:a16="http://schemas.microsoft.com/office/drawing/2014/main" id="{E8619E32-22D7-54A2-3B0D-CF4187C1B407}"/>
              </a:ext>
            </a:extLst>
          </p:cNvPr>
          <p:cNvSpPr/>
          <p:nvPr/>
        </p:nvSpPr>
        <p:spPr>
          <a:xfrm>
            <a:off x="707301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4" name="직사각형 336">
            <a:extLst>
              <a:ext uri="{FF2B5EF4-FFF2-40B4-BE49-F238E27FC236}">
                <a16:creationId xmlns:a16="http://schemas.microsoft.com/office/drawing/2014/main" id="{D867A00A-103B-80DF-857A-E81115722EF7}"/>
              </a:ext>
            </a:extLst>
          </p:cNvPr>
          <p:cNvSpPr/>
          <p:nvPr/>
        </p:nvSpPr>
        <p:spPr>
          <a:xfrm>
            <a:off x="7792725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5" name="직사각형 337">
            <a:extLst>
              <a:ext uri="{FF2B5EF4-FFF2-40B4-BE49-F238E27FC236}">
                <a16:creationId xmlns:a16="http://schemas.microsoft.com/office/drawing/2014/main" id="{C29BD8D9-35F9-6333-A02F-BB4FED647720}"/>
              </a:ext>
            </a:extLst>
          </p:cNvPr>
          <p:cNvSpPr/>
          <p:nvPr/>
        </p:nvSpPr>
        <p:spPr>
          <a:xfrm>
            <a:off x="8512581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6" name="직사각형 533">
            <a:extLst>
              <a:ext uri="{FF2B5EF4-FFF2-40B4-BE49-F238E27FC236}">
                <a16:creationId xmlns:a16="http://schemas.microsoft.com/office/drawing/2014/main" id="{2ACCCE85-5D99-EA19-5928-904556E60AD1}"/>
              </a:ext>
            </a:extLst>
          </p:cNvPr>
          <p:cNvSpPr/>
          <p:nvPr/>
        </p:nvSpPr>
        <p:spPr>
          <a:xfrm>
            <a:off x="6352912" y="5047152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7" name="직사각형 337">
            <a:extLst>
              <a:ext uri="{FF2B5EF4-FFF2-40B4-BE49-F238E27FC236}">
                <a16:creationId xmlns:a16="http://schemas.microsoft.com/office/drawing/2014/main" id="{81A09BA9-6AA1-8509-C555-F568E33958ED}"/>
              </a:ext>
            </a:extLst>
          </p:cNvPr>
          <p:cNvSpPr/>
          <p:nvPr/>
        </p:nvSpPr>
        <p:spPr>
          <a:xfrm>
            <a:off x="923228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8" name="직사각형 517">
            <a:extLst>
              <a:ext uri="{FF2B5EF4-FFF2-40B4-BE49-F238E27FC236}">
                <a16:creationId xmlns:a16="http://schemas.microsoft.com/office/drawing/2014/main" id="{6FB0D43D-EFAC-DC4F-3359-6D051C9D1AC2}"/>
              </a:ext>
            </a:extLst>
          </p:cNvPr>
          <p:cNvSpPr/>
          <p:nvPr/>
        </p:nvSpPr>
        <p:spPr>
          <a:xfrm>
            <a:off x="3309641" y="5056706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9" name="직사각형 525">
            <a:extLst>
              <a:ext uri="{FF2B5EF4-FFF2-40B4-BE49-F238E27FC236}">
                <a16:creationId xmlns:a16="http://schemas.microsoft.com/office/drawing/2014/main" id="{9DCBB131-9EDF-3D7C-4CAF-9F211087B661}"/>
              </a:ext>
            </a:extLst>
          </p:cNvPr>
          <p:cNvSpPr/>
          <p:nvPr/>
        </p:nvSpPr>
        <p:spPr>
          <a:xfrm>
            <a:off x="4391421" y="505442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734E0E76-C69F-A321-6293-4809416F62E5}"/>
              </a:ext>
            </a:extLst>
          </p:cNvPr>
          <p:cNvGrpSpPr/>
          <p:nvPr/>
        </p:nvGrpSpPr>
        <p:grpSpPr>
          <a:xfrm>
            <a:off x="3150421" y="3693068"/>
            <a:ext cx="531496" cy="685800"/>
            <a:chOff x="-1164156" y="3302230"/>
            <a:chExt cx="531496" cy="685800"/>
          </a:xfrm>
        </p:grpSpPr>
        <p:sp>
          <p:nvSpPr>
            <p:cNvPr id="121" name="화살표: 아래쪽 64">
              <a:extLst>
                <a:ext uri="{FF2B5EF4-FFF2-40B4-BE49-F238E27FC236}">
                  <a16:creationId xmlns:a16="http://schemas.microsoft.com/office/drawing/2014/main" id="{07805A9C-8DF4-12D8-587F-B08FDD565BAE}"/>
                </a:ext>
              </a:extLst>
            </p:cNvPr>
            <p:cNvSpPr/>
            <p:nvPr/>
          </p:nvSpPr>
          <p:spPr>
            <a:xfrm>
              <a:off x="-1164156" y="3302230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2" name="굽은 화살표[B] 17">
              <a:extLst>
                <a:ext uri="{FF2B5EF4-FFF2-40B4-BE49-F238E27FC236}">
                  <a16:creationId xmlns:a16="http://schemas.microsoft.com/office/drawing/2014/main" id="{59AED99D-2F4F-A065-DCD6-D25CBCA96725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9EFBF029-DBC2-3576-1B82-8BA82668A272}"/>
              </a:ext>
            </a:extLst>
          </p:cNvPr>
          <p:cNvGrpSpPr/>
          <p:nvPr/>
        </p:nvGrpSpPr>
        <p:grpSpPr>
          <a:xfrm>
            <a:off x="4228997" y="3694105"/>
            <a:ext cx="531496" cy="685800"/>
            <a:chOff x="-1164156" y="3295879"/>
            <a:chExt cx="531496" cy="685800"/>
          </a:xfrm>
        </p:grpSpPr>
        <p:sp>
          <p:nvSpPr>
            <p:cNvPr id="124" name="화살표: 아래쪽 64">
              <a:extLst>
                <a:ext uri="{FF2B5EF4-FFF2-40B4-BE49-F238E27FC236}">
                  <a16:creationId xmlns:a16="http://schemas.microsoft.com/office/drawing/2014/main" id="{CB3E8D9C-76E1-A9C4-8E07-BC18C9F2775F}"/>
                </a:ext>
              </a:extLst>
            </p:cNvPr>
            <p:cNvSpPr/>
            <p:nvPr/>
          </p:nvSpPr>
          <p:spPr>
            <a:xfrm>
              <a:off x="-1164156" y="329587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5" name="굽은 화살표[B] 17">
              <a:extLst>
                <a:ext uri="{FF2B5EF4-FFF2-40B4-BE49-F238E27FC236}">
                  <a16:creationId xmlns:a16="http://schemas.microsoft.com/office/drawing/2014/main" id="{DCDD357C-25E9-4136-CA04-476B8276B613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9B5B3294-D160-C264-F280-1F2CD7769CB3}"/>
              </a:ext>
            </a:extLst>
          </p:cNvPr>
          <p:cNvGrpSpPr/>
          <p:nvPr/>
        </p:nvGrpSpPr>
        <p:grpSpPr>
          <a:xfrm>
            <a:off x="6203847" y="3697578"/>
            <a:ext cx="531496" cy="685800"/>
            <a:chOff x="-1164156" y="3304347"/>
            <a:chExt cx="531496" cy="685800"/>
          </a:xfrm>
        </p:grpSpPr>
        <p:sp>
          <p:nvSpPr>
            <p:cNvPr id="127" name="화살표: 아래쪽 64">
              <a:extLst>
                <a:ext uri="{FF2B5EF4-FFF2-40B4-BE49-F238E27FC236}">
                  <a16:creationId xmlns:a16="http://schemas.microsoft.com/office/drawing/2014/main" id="{15E2883A-6248-A035-5390-A1661C4F876C}"/>
                </a:ext>
              </a:extLst>
            </p:cNvPr>
            <p:cNvSpPr/>
            <p:nvPr/>
          </p:nvSpPr>
          <p:spPr>
            <a:xfrm>
              <a:off x="-1164156" y="3304347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8" name="굽은 화살표[B] 17">
              <a:extLst>
                <a:ext uri="{FF2B5EF4-FFF2-40B4-BE49-F238E27FC236}">
                  <a16:creationId xmlns:a16="http://schemas.microsoft.com/office/drawing/2014/main" id="{ED3DBC5F-4971-EE67-F855-8D69C47B9E89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38" name="화살표: 아래쪽 64">
            <a:extLst>
              <a:ext uri="{FF2B5EF4-FFF2-40B4-BE49-F238E27FC236}">
                <a16:creationId xmlns:a16="http://schemas.microsoft.com/office/drawing/2014/main" id="{2109B554-AA7E-FAC3-F6E7-9F80BEE79243}"/>
              </a:ext>
            </a:extLst>
          </p:cNvPr>
          <p:cNvSpPr/>
          <p:nvPr/>
        </p:nvSpPr>
        <p:spPr>
          <a:xfrm>
            <a:off x="8088446" y="4033310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39" name="화살표: 아래쪽 64">
            <a:extLst>
              <a:ext uri="{FF2B5EF4-FFF2-40B4-BE49-F238E27FC236}">
                <a16:creationId xmlns:a16="http://schemas.microsoft.com/office/drawing/2014/main" id="{0C39D98F-99D9-E048-59CF-8EE2C3181B13}"/>
              </a:ext>
            </a:extLst>
          </p:cNvPr>
          <p:cNvSpPr/>
          <p:nvPr/>
        </p:nvSpPr>
        <p:spPr>
          <a:xfrm>
            <a:off x="8811038" y="4031937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4B51786D-6FD7-56F9-F7CF-487E8C96980D}"/>
              </a:ext>
            </a:extLst>
          </p:cNvPr>
          <p:cNvSpPr txBox="1"/>
          <p:nvPr/>
        </p:nvSpPr>
        <p:spPr>
          <a:xfrm rot="16200000">
            <a:off x="1218262" y="3762405"/>
            <a:ext cx="14049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Encoding</a:t>
            </a:r>
            <a:endParaRPr lang="en-US" b="1" dirty="0"/>
          </a:p>
        </p:txBody>
      </p:sp>
      <p:sp>
        <p:nvSpPr>
          <p:cNvPr id="77" name="굽은 화살표[B] 17">
            <a:extLst>
              <a:ext uri="{FF2B5EF4-FFF2-40B4-BE49-F238E27FC236}">
                <a16:creationId xmlns:a16="http://schemas.microsoft.com/office/drawing/2014/main" id="{9E4007C8-D872-47C1-6CC8-CB22317B6C62}"/>
              </a:ext>
            </a:extLst>
          </p:cNvPr>
          <p:cNvSpPr/>
          <p:nvPr/>
        </p:nvSpPr>
        <p:spPr>
          <a:xfrm rot="5400000">
            <a:off x="6412486" y="4720657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FE111B64-C8C7-D79E-B2B3-DBF0AC6E9972}"/>
              </a:ext>
            </a:extLst>
          </p:cNvPr>
          <p:cNvSpPr/>
          <p:nvPr/>
        </p:nvSpPr>
        <p:spPr>
          <a:xfrm>
            <a:off x="4238567" y="4628879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2C87C0FF-1E24-F71E-D547-4946C5249ED4}"/>
              </a:ext>
            </a:extLst>
          </p:cNvPr>
          <p:cNvSpPr/>
          <p:nvPr/>
        </p:nvSpPr>
        <p:spPr>
          <a:xfrm>
            <a:off x="3167043" y="4625120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2C3272C3-3BDE-CF19-2A90-6F2606391F33}"/>
              </a:ext>
            </a:extLst>
          </p:cNvPr>
          <p:cNvSpPr/>
          <p:nvPr/>
        </p:nvSpPr>
        <p:spPr>
          <a:xfrm>
            <a:off x="6215063" y="4802849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3" name="굽은 화살표[B] 17">
            <a:extLst>
              <a:ext uri="{FF2B5EF4-FFF2-40B4-BE49-F238E27FC236}">
                <a16:creationId xmlns:a16="http://schemas.microsoft.com/office/drawing/2014/main" id="{22413067-BFFB-34E1-D46F-47AADC094ACB}"/>
              </a:ext>
            </a:extLst>
          </p:cNvPr>
          <p:cNvSpPr/>
          <p:nvPr/>
        </p:nvSpPr>
        <p:spPr>
          <a:xfrm rot="5400000">
            <a:off x="4434729" y="4726565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D0575A67-D057-F84A-552C-F15CE884E777}"/>
              </a:ext>
            </a:extLst>
          </p:cNvPr>
          <p:cNvSpPr/>
          <p:nvPr/>
        </p:nvSpPr>
        <p:spPr>
          <a:xfrm>
            <a:off x="4237306" y="4808757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5" name="굽은 화살표[B] 17">
            <a:extLst>
              <a:ext uri="{FF2B5EF4-FFF2-40B4-BE49-F238E27FC236}">
                <a16:creationId xmlns:a16="http://schemas.microsoft.com/office/drawing/2014/main" id="{BDC6E14C-2C7F-0901-38FA-ACD40ADC13C9}"/>
              </a:ext>
            </a:extLst>
          </p:cNvPr>
          <p:cNvSpPr/>
          <p:nvPr/>
        </p:nvSpPr>
        <p:spPr>
          <a:xfrm rot="5400000">
            <a:off x="3364466" y="4723672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8C95C363-F33D-4FE7-5A2A-91BEA333739A}"/>
              </a:ext>
            </a:extLst>
          </p:cNvPr>
          <p:cNvSpPr/>
          <p:nvPr/>
        </p:nvSpPr>
        <p:spPr>
          <a:xfrm>
            <a:off x="3167043" y="4805864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A26F05-6A1E-79E5-495D-4234BABC5901}"/>
              </a:ext>
            </a:extLst>
          </p:cNvPr>
          <p:cNvGrpSpPr/>
          <p:nvPr/>
        </p:nvGrpSpPr>
        <p:grpSpPr>
          <a:xfrm>
            <a:off x="5564658" y="5174703"/>
            <a:ext cx="263391" cy="45719"/>
            <a:chOff x="9350727" y="2547672"/>
            <a:chExt cx="263391" cy="45719"/>
          </a:xfrm>
        </p:grpSpPr>
        <p:sp>
          <p:nvSpPr>
            <p:cNvPr id="24" name="타원 262">
              <a:extLst>
                <a:ext uri="{FF2B5EF4-FFF2-40B4-BE49-F238E27FC236}">
                  <a16:creationId xmlns:a16="http://schemas.microsoft.com/office/drawing/2014/main" id="{3CCAB13E-A166-F03F-54E8-CAA60048B0BA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" name="타원 263">
              <a:extLst>
                <a:ext uri="{FF2B5EF4-FFF2-40B4-BE49-F238E27FC236}">
                  <a16:creationId xmlns:a16="http://schemas.microsoft.com/office/drawing/2014/main" id="{D4F97BFA-814B-2A3B-C5FC-C079B89617F9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6" name="타원 264">
              <a:extLst>
                <a:ext uri="{FF2B5EF4-FFF2-40B4-BE49-F238E27FC236}">
                  <a16:creationId xmlns:a16="http://schemas.microsoft.com/office/drawing/2014/main" id="{F63B047C-AB07-AD43-B019-3F5B1228DE52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27" name="화살표: 아래쪽 82">
            <a:extLst>
              <a:ext uri="{FF2B5EF4-FFF2-40B4-BE49-F238E27FC236}">
                <a16:creationId xmlns:a16="http://schemas.microsoft.com/office/drawing/2014/main" id="{A709FA40-ED57-ADB9-23CF-7CBBB4011C58}"/>
              </a:ext>
            </a:extLst>
          </p:cNvPr>
          <p:cNvSpPr/>
          <p:nvPr/>
        </p:nvSpPr>
        <p:spPr>
          <a:xfrm rot="16200000">
            <a:off x="7513224" y="6185315"/>
            <a:ext cx="182880" cy="359997"/>
          </a:xfrm>
          <a:prstGeom prst="downArrow">
            <a:avLst/>
          </a:prstGeom>
          <a:solidFill>
            <a:srgbClr val="FF4C4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F8CEBC-57D6-4865-B838-8BBD83AC4289}"/>
              </a:ext>
            </a:extLst>
          </p:cNvPr>
          <p:cNvSpPr txBox="1"/>
          <p:nvPr/>
        </p:nvSpPr>
        <p:spPr>
          <a:xfrm>
            <a:off x="7822940" y="6191287"/>
            <a:ext cx="2114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rgbClr val="FF4C4C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2nd-level ECC decoding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srgbClr val="FF4C4C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833F54DA-F33D-4D4C-EED7-3E93F12730E9}"/>
              </a:ext>
            </a:extLst>
          </p:cNvPr>
          <p:cNvGrpSpPr/>
          <p:nvPr/>
        </p:nvGrpSpPr>
        <p:grpSpPr>
          <a:xfrm>
            <a:off x="3153709" y="4814719"/>
            <a:ext cx="3125983" cy="1080109"/>
            <a:chOff x="3153709" y="4814719"/>
            <a:chExt cx="3125983" cy="689935"/>
          </a:xfrm>
        </p:grpSpPr>
        <p:sp>
          <p:nvSpPr>
            <p:cNvPr id="86" name="화살표: 아래쪽 64">
              <a:extLst>
                <a:ext uri="{FF2B5EF4-FFF2-40B4-BE49-F238E27FC236}">
                  <a16:creationId xmlns:a16="http://schemas.microsoft.com/office/drawing/2014/main" id="{BE8D5386-50AF-A77B-741D-8C9D69207ECC}"/>
                </a:ext>
              </a:extLst>
            </p:cNvPr>
            <p:cNvSpPr/>
            <p:nvPr/>
          </p:nvSpPr>
          <p:spPr>
            <a:xfrm>
              <a:off x="3153709" y="481471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6" name="화살표: 아래쪽 64">
              <a:extLst>
                <a:ext uri="{FF2B5EF4-FFF2-40B4-BE49-F238E27FC236}">
                  <a16:creationId xmlns:a16="http://schemas.microsoft.com/office/drawing/2014/main" id="{8F33E0F5-8740-32D5-6D4B-F535DB8BDDE3}"/>
                </a:ext>
              </a:extLst>
            </p:cNvPr>
            <p:cNvSpPr/>
            <p:nvPr/>
          </p:nvSpPr>
          <p:spPr>
            <a:xfrm>
              <a:off x="6201729" y="4818854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8" name="화살표: 아래쪽 64">
              <a:extLst>
                <a:ext uri="{FF2B5EF4-FFF2-40B4-BE49-F238E27FC236}">
                  <a16:creationId xmlns:a16="http://schemas.microsoft.com/office/drawing/2014/main" id="{F9BA32F9-C494-527B-DAA6-560FCCB6404C}"/>
                </a:ext>
              </a:extLst>
            </p:cNvPr>
            <p:cNvSpPr/>
            <p:nvPr/>
          </p:nvSpPr>
          <p:spPr>
            <a:xfrm>
              <a:off x="4225233" y="4818478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8A40399-6E99-573B-CA26-AD104CECB83A}"/>
              </a:ext>
            </a:extLst>
          </p:cNvPr>
          <p:cNvGrpSpPr/>
          <p:nvPr/>
        </p:nvGrpSpPr>
        <p:grpSpPr>
          <a:xfrm>
            <a:off x="5441965" y="4501552"/>
            <a:ext cx="263391" cy="45719"/>
            <a:chOff x="9350727" y="2547672"/>
            <a:chExt cx="263391" cy="45719"/>
          </a:xfrm>
        </p:grpSpPr>
        <p:sp>
          <p:nvSpPr>
            <p:cNvPr id="12" name="타원 262">
              <a:extLst>
                <a:ext uri="{FF2B5EF4-FFF2-40B4-BE49-F238E27FC236}">
                  <a16:creationId xmlns:a16="http://schemas.microsoft.com/office/drawing/2014/main" id="{9AFAB901-744A-1548-D7B4-1D6B8AB566A0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9" name="타원 263">
              <a:extLst>
                <a:ext uri="{FF2B5EF4-FFF2-40B4-BE49-F238E27FC236}">
                  <a16:creationId xmlns:a16="http://schemas.microsoft.com/office/drawing/2014/main" id="{30B5FAE0-3818-B16D-B99B-DD8C21B76124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0" name="타원 264">
              <a:extLst>
                <a:ext uri="{FF2B5EF4-FFF2-40B4-BE49-F238E27FC236}">
                  <a16:creationId xmlns:a16="http://schemas.microsoft.com/office/drawing/2014/main" id="{79E6999E-6085-970A-07FC-4C57E766799A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5525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908F3-30BC-11AE-4EF8-BB10854C2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74248E65-4708-0420-3499-ECB5CC99D186}"/>
              </a:ext>
            </a:extLst>
          </p:cNvPr>
          <p:cNvSpPr/>
          <p:nvPr/>
        </p:nvSpPr>
        <p:spPr>
          <a:xfrm>
            <a:off x="1705934" y="4806073"/>
            <a:ext cx="8525934" cy="1864046"/>
          </a:xfrm>
          <a:prstGeom prst="roundRect">
            <a:avLst/>
          </a:prstGeom>
          <a:solidFill>
            <a:srgbClr val="FF0000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화살표: 아래쪽 64">
            <a:extLst>
              <a:ext uri="{FF2B5EF4-FFF2-40B4-BE49-F238E27FC236}">
                <a16:creationId xmlns:a16="http://schemas.microsoft.com/office/drawing/2014/main" id="{23621D1D-9ADE-F1C1-C71F-0C3F800F4A44}"/>
              </a:ext>
            </a:extLst>
          </p:cNvPr>
          <p:cNvSpPr/>
          <p:nvPr/>
        </p:nvSpPr>
        <p:spPr>
          <a:xfrm>
            <a:off x="3740409" y="5667029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" name="화살표: 아래쪽 64">
            <a:extLst>
              <a:ext uri="{FF2B5EF4-FFF2-40B4-BE49-F238E27FC236}">
                <a16:creationId xmlns:a16="http://schemas.microsoft.com/office/drawing/2014/main" id="{6AB5C260-8D99-77BA-8876-4EFDE0605D42}"/>
              </a:ext>
            </a:extLst>
          </p:cNvPr>
          <p:cNvSpPr/>
          <p:nvPr/>
        </p:nvSpPr>
        <p:spPr>
          <a:xfrm>
            <a:off x="4822773" y="5667007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3" name="직사각형 451">
            <a:extLst>
              <a:ext uri="{FF2B5EF4-FFF2-40B4-BE49-F238E27FC236}">
                <a16:creationId xmlns:a16="http://schemas.microsoft.com/office/drawing/2014/main" id="{274CC8A9-AE67-1A50-09DA-D32BEF95AC27}"/>
              </a:ext>
            </a:extLst>
          </p:cNvPr>
          <p:cNvSpPr/>
          <p:nvPr/>
        </p:nvSpPr>
        <p:spPr>
          <a:xfrm>
            <a:off x="2951454" y="6175328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4" name="직사각형 452">
            <a:extLst>
              <a:ext uri="{FF2B5EF4-FFF2-40B4-BE49-F238E27FC236}">
                <a16:creationId xmlns:a16="http://schemas.microsoft.com/office/drawing/2014/main" id="{ED2908FF-EDE8-2474-CA91-F479542F88DA}"/>
              </a:ext>
            </a:extLst>
          </p:cNvPr>
          <p:cNvSpPr/>
          <p:nvPr/>
        </p:nvSpPr>
        <p:spPr>
          <a:xfrm>
            <a:off x="4031454" y="6175328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직사각형 453">
            <a:extLst>
              <a:ext uri="{FF2B5EF4-FFF2-40B4-BE49-F238E27FC236}">
                <a16:creationId xmlns:a16="http://schemas.microsoft.com/office/drawing/2014/main" id="{35FA7EBE-B6F8-274C-05DE-FA9D627D5752}"/>
              </a:ext>
            </a:extLst>
          </p:cNvPr>
          <p:cNvSpPr/>
          <p:nvPr/>
        </p:nvSpPr>
        <p:spPr>
          <a:xfrm>
            <a:off x="5990868" y="6175329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6" name="대각선 줄무늬 331">
            <a:extLst>
              <a:ext uri="{FF2B5EF4-FFF2-40B4-BE49-F238E27FC236}">
                <a16:creationId xmlns:a16="http://schemas.microsoft.com/office/drawing/2014/main" id="{469DB523-EB0D-90DB-F056-C1FB03769A0C}"/>
              </a:ext>
            </a:extLst>
          </p:cNvPr>
          <p:cNvSpPr/>
          <p:nvPr/>
        </p:nvSpPr>
        <p:spPr>
          <a:xfrm rot="13500000">
            <a:off x="4251735" y="5576217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42" name="대각선 줄무늬 332">
            <a:extLst>
              <a:ext uri="{FF2B5EF4-FFF2-40B4-BE49-F238E27FC236}">
                <a16:creationId xmlns:a16="http://schemas.microsoft.com/office/drawing/2014/main" id="{669A7A32-0DFB-EA1A-4DBC-4C08CCD3A63E}"/>
              </a:ext>
            </a:extLst>
          </p:cNvPr>
          <p:cNvSpPr/>
          <p:nvPr/>
        </p:nvSpPr>
        <p:spPr>
          <a:xfrm rot="13500000">
            <a:off x="6207468" y="5576217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4BA5AF6-6388-F613-1196-7CABD4B7B95A}"/>
              </a:ext>
            </a:extLst>
          </p:cNvPr>
          <p:cNvGrpSpPr/>
          <p:nvPr/>
        </p:nvGrpSpPr>
        <p:grpSpPr>
          <a:xfrm>
            <a:off x="7420390" y="5881554"/>
            <a:ext cx="2479181" cy="307777"/>
            <a:chOff x="11224160" y="4588824"/>
            <a:chExt cx="2479181" cy="307777"/>
          </a:xfrm>
        </p:grpSpPr>
        <p:sp>
          <p:nvSpPr>
            <p:cNvPr id="44" name="화살표: 아래쪽 82">
              <a:extLst>
                <a:ext uri="{FF2B5EF4-FFF2-40B4-BE49-F238E27FC236}">
                  <a16:creationId xmlns:a16="http://schemas.microsoft.com/office/drawing/2014/main" id="{77D36665-3B37-214E-1C6A-19C5A6503E44}"/>
                </a:ext>
              </a:extLst>
            </p:cNvPr>
            <p:cNvSpPr/>
            <p:nvPr/>
          </p:nvSpPr>
          <p:spPr>
            <a:xfrm rot="16200000">
              <a:off x="11312719" y="4582852"/>
              <a:ext cx="182880" cy="359997"/>
            </a:xfrm>
            <a:prstGeom prst="downArrow">
              <a:avLst/>
            </a:prstGeom>
            <a:solidFill>
              <a:srgbClr val="FEA40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9D6F94B-F5DD-5C4E-C0A6-3438C5E53F8C}"/>
                </a:ext>
              </a:extLst>
            </p:cNvPr>
            <p:cNvSpPr txBox="1"/>
            <p:nvPr/>
          </p:nvSpPr>
          <p:spPr>
            <a:xfrm>
              <a:off x="11622435" y="4588824"/>
              <a:ext cx="20809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FEA402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1st-level ECC decoding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FEA402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13B0216-0A9C-B4F7-9B5B-D908F36C6E6F}"/>
              </a:ext>
            </a:extLst>
          </p:cNvPr>
          <p:cNvGrpSpPr/>
          <p:nvPr/>
        </p:nvGrpSpPr>
        <p:grpSpPr>
          <a:xfrm>
            <a:off x="5416253" y="6355327"/>
            <a:ext cx="263391" cy="45719"/>
            <a:chOff x="9350727" y="2547672"/>
            <a:chExt cx="263391" cy="45719"/>
          </a:xfrm>
        </p:grpSpPr>
        <p:sp>
          <p:nvSpPr>
            <p:cNvPr id="47" name="타원 262">
              <a:extLst>
                <a:ext uri="{FF2B5EF4-FFF2-40B4-BE49-F238E27FC236}">
                  <a16:creationId xmlns:a16="http://schemas.microsoft.com/office/drawing/2014/main" id="{DA489142-C8C7-3BE8-3A13-C0A67CF3E82D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8" name="타원 263">
              <a:extLst>
                <a:ext uri="{FF2B5EF4-FFF2-40B4-BE49-F238E27FC236}">
                  <a16:creationId xmlns:a16="http://schemas.microsoft.com/office/drawing/2014/main" id="{1416537A-8588-2E69-D78F-A8A54DD13C9E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9" name="타원 264">
              <a:extLst>
                <a:ext uri="{FF2B5EF4-FFF2-40B4-BE49-F238E27FC236}">
                  <a16:creationId xmlns:a16="http://schemas.microsoft.com/office/drawing/2014/main" id="{2006AB23-75CD-6C69-EB1D-6EFF7454D549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0" name="화살표: 아래쪽 64">
            <a:extLst>
              <a:ext uri="{FF2B5EF4-FFF2-40B4-BE49-F238E27FC236}">
                <a16:creationId xmlns:a16="http://schemas.microsoft.com/office/drawing/2014/main" id="{0D0C8666-08E8-AFA8-9268-30C0320913F9}"/>
              </a:ext>
            </a:extLst>
          </p:cNvPr>
          <p:cNvSpPr/>
          <p:nvPr/>
        </p:nvSpPr>
        <p:spPr>
          <a:xfrm>
            <a:off x="6774725" y="5668591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1" name="대각선 줄무늬 330">
            <a:extLst>
              <a:ext uri="{FF2B5EF4-FFF2-40B4-BE49-F238E27FC236}">
                <a16:creationId xmlns:a16="http://schemas.microsoft.com/office/drawing/2014/main" id="{531F148F-0009-8B00-63A7-3A176F491031}"/>
              </a:ext>
            </a:extLst>
          </p:cNvPr>
          <p:cNvSpPr/>
          <p:nvPr/>
        </p:nvSpPr>
        <p:spPr>
          <a:xfrm rot="13500000">
            <a:off x="3177558" y="5576217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52" name="화살표: 아래쪽 64">
            <a:extLst>
              <a:ext uri="{FF2B5EF4-FFF2-40B4-BE49-F238E27FC236}">
                <a16:creationId xmlns:a16="http://schemas.microsoft.com/office/drawing/2014/main" id="{3B9BCDBE-BDC7-B6B6-37BC-5AC8844FACCE}"/>
              </a:ext>
            </a:extLst>
          </p:cNvPr>
          <p:cNvSpPr/>
          <p:nvPr/>
        </p:nvSpPr>
        <p:spPr>
          <a:xfrm>
            <a:off x="3464184" y="5943250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3" name="화살표: 아래쪽 64">
            <a:extLst>
              <a:ext uri="{FF2B5EF4-FFF2-40B4-BE49-F238E27FC236}">
                <a16:creationId xmlns:a16="http://schemas.microsoft.com/office/drawing/2014/main" id="{BC884A1F-7ED2-F470-C167-C3A354554529}"/>
              </a:ext>
            </a:extLst>
          </p:cNvPr>
          <p:cNvSpPr/>
          <p:nvPr/>
        </p:nvSpPr>
        <p:spPr>
          <a:xfrm>
            <a:off x="4527498" y="5947461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75" name="화살표: 아래쪽 64">
            <a:extLst>
              <a:ext uri="{FF2B5EF4-FFF2-40B4-BE49-F238E27FC236}">
                <a16:creationId xmlns:a16="http://schemas.microsoft.com/office/drawing/2014/main" id="{51685C3F-908D-EB91-FBD4-5885D312C646}"/>
              </a:ext>
            </a:extLst>
          </p:cNvPr>
          <p:cNvSpPr/>
          <p:nvPr/>
        </p:nvSpPr>
        <p:spPr>
          <a:xfrm>
            <a:off x="6504850" y="5942695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직사각형 347">
            <a:extLst>
              <a:ext uri="{FF2B5EF4-FFF2-40B4-BE49-F238E27FC236}">
                <a16:creationId xmlns:a16="http://schemas.microsoft.com/office/drawing/2014/main" id="{A8A37335-21A4-CC57-3DFE-60AAD1A75C27}"/>
              </a:ext>
            </a:extLst>
          </p:cNvPr>
          <p:cNvSpPr/>
          <p:nvPr/>
        </p:nvSpPr>
        <p:spPr>
          <a:xfrm>
            <a:off x="3302178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직사각형 479">
            <a:extLst>
              <a:ext uri="{FF2B5EF4-FFF2-40B4-BE49-F238E27FC236}">
                <a16:creationId xmlns:a16="http://schemas.microsoft.com/office/drawing/2014/main" id="{11F4774D-D693-507C-6CC6-DC2BFEC4C6EF}"/>
              </a:ext>
            </a:extLst>
          </p:cNvPr>
          <p:cNvSpPr/>
          <p:nvPr/>
        </p:nvSpPr>
        <p:spPr>
          <a:xfrm>
            <a:off x="4382178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화살표: 아래쪽 64">
            <a:extLst>
              <a:ext uri="{FF2B5EF4-FFF2-40B4-BE49-F238E27FC236}">
                <a16:creationId xmlns:a16="http://schemas.microsoft.com/office/drawing/2014/main" id="{3A4602E1-2D21-62B3-8E0A-90671C8BD27B}"/>
              </a:ext>
            </a:extLst>
          </p:cNvPr>
          <p:cNvSpPr/>
          <p:nvPr/>
        </p:nvSpPr>
        <p:spPr>
          <a:xfrm>
            <a:off x="3625945" y="5178870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8" name="Arrow: Bent 7">
            <a:extLst>
              <a:ext uri="{FF2B5EF4-FFF2-40B4-BE49-F238E27FC236}">
                <a16:creationId xmlns:a16="http://schemas.microsoft.com/office/drawing/2014/main" id="{59EC547B-BFF1-A503-6E71-0A0D334738F7}"/>
              </a:ext>
            </a:extLst>
          </p:cNvPr>
          <p:cNvSpPr/>
          <p:nvPr/>
        </p:nvSpPr>
        <p:spPr>
          <a:xfrm rot="10800000">
            <a:off x="8148839" y="5226494"/>
            <a:ext cx="1458458" cy="164605"/>
          </a:xfrm>
          <a:prstGeom prst="bentArrow">
            <a:avLst>
              <a:gd name="adj1" fmla="val 27786"/>
              <a:gd name="adj2" fmla="val 13893"/>
              <a:gd name="adj3" fmla="val 0"/>
              <a:gd name="adj4" fmla="val 4375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화살표: 아래쪽 64">
            <a:extLst>
              <a:ext uri="{FF2B5EF4-FFF2-40B4-BE49-F238E27FC236}">
                <a16:creationId xmlns:a16="http://schemas.microsoft.com/office/drawing/2014/main" id="{251616EB-07C5-A566-4CF1-4BB1B9DE61C6}"/>
              </a:ext>
            </a:extLst>
          </p:cNvPr>
          <p:cNvSpPr/>
          <p:nvPr/>
        </p:nvSpPr>
        <p:spPr>
          <a:xfrm rot="5400000">
            <a:off x="6525667" y="2474140"/>
            <a:ext cx="82913" cy="5794967"/>
          </a:xfrm>
          <a:prstGeom prst="downArrow">
            <a:avLst>
              <a:gd name="adj1" fmla="val 52195"/>
              <a:gd name="adj2" fmla="val 1379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" name="화살표: 아래쪽 64">
            <a:extLst>
              <a:ext uri="{FF2B5EF4-FFF2-40B4-BE49-F238E27FC236}">
                <a16:creationId xmlns:a16="http://schemas.microsoft.com/office/drawing/2014/main" id="{2C07E269-9D06-89A4-1926-070D7E92A48E}"/>
              </a:ext>
            </a:extLst>
          </p:cNvPr>
          <p:cNvSpPr/>
          <p:nvPr/>
        </p:nvSpPr>
        <p:spPr>
          <a:xfrm>
            <a:off x="4708311" y="5182239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5" name="화살표: 아래쪽 64">
            <a:extLst>
              <a:ext uri="{FF2B5EF4-FFF2-40B4-BE49-F238E27FC236}">
                <a16:creationId xmlns:a16="http://schemas.microsoft.com/office/drawing/2014/main" id="{B477D6AB-F7E8-A6D7-3BA6-81274B52EBCA}"/>
              </a:ext>
            </a:extLst>
          </p:cNvPr>
          <p:cNvSpPr/>
          <p:nvPr/>
        </p:nvSpPr>
        <p:spPr>
          <a:xfrm>
            <a:off x="6657088" y="5182043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E31EDA9-EC91-2685-45E4-14F49CA2E93B}"/>
              </a:ext>
            </a:extLst>
          </p:cNvPr>
          <p:cNvCxnSpPr/>
          <p:nvPr/>
        </p:nvCxnSpPr>
        <p:spPr>
          <a:xfrm>
            <a:off x="8860607" y="5215403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94301D0-CA96-AC47-C442-A66D0A539AD5}"/>
              </a:ext>
            </a:extLst>
          </p:cNvPr>
          <p:cNvCxnSpPr/>
          <p:nvPr/>
        </p:nvCxnSpPr>
        <p:spPr>
          <a:xfrm>
            <a:off x="8166340" y="5201579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C9B4595-A722-9F7D-EC0C-EF1F41FFC677}"/>
              </a:ext>
            </a:extLst>
          </p:cNvPr>
          <p:cNvCxnSpPr/>
          <p:nvPr/>
        </p:nvCxnSpPr>
        <p:spPr>
          <a:xfrm>
            <a:off x="7421273" y="5215403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sp>
        <p:nvSpPr>
          <p:cNvPr id="19" name="직사각형 489">
            <a:extLst>
              <a:ext uri="{FF2B5EF4-FFF2-40B4-BE49-F238E27FC236}">
                <a16:creationId xmlns:a16="http://schemas.microsoft.com/office/drawing/2014/main" id="{5257E865-9122-2DFD-946D-474A858F1252}"/>
              </a:ext>
            </a:extLst>
          </p:cNvPr>
          <p:cNvSpPr/>
          <p:nvPr/>
        </p:nvSpPr>
        <p:spPr>
          <a:xfrm>
            <a:off x="6346235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B6E5A1B-984A-F83E-F343-F3F3C224654C}"/>
              </a:ext>
            </a:extLst>
          </p:cNvPr>
          <p:cNvSpPr/>
          <p:nvPr/>
        </p:nvSpPr>
        <p:spPr>
          <a:xfrm>
            <a:off x="6215063" y="4629255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CEC3AB2-98B4-3A9F-AB15-FA90AF968249}"/>
              </a:ext>
            </a:extLst>
          </p:cNvPr>
          <p:cNvGrpSpPr/>
          <p:nvPr/>
        </p:nvGrpSpPr>
        <p:grpSpPr>
          <a:xfrm>
            <a:off x="7375367" y="4633736"/>
            <a:ext cx="2264827" cy="420692"/>
            <a:chOff x="11319044" y="2716321"/>
            <a:chExt cx="2264827" cy="313380"/>
          </a:xfrm>
        </p:grpSpPr>
        <p:sp>
          <p:nvSpPr>
            <p:cNvPr id="71" name="화살표: 아래쪽 64">
              <a:extLst>
                <a:ext uri="{FF2B5EF4-FFF2-40B4-BE49-F238E27FC236}">
                  <a16:creationId xmlns:a16="http://schemas.microsoft.com/office/drawing/2014/main" id="{2B273F27-8A86-5126-1C13-A952FAFAACB9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2" name="화살표: 아래쪽 64">
              <a:extLst>
                <a:ext uri="{FF2B5EF4-FFF2-40B4-BE49-F238E27FC236}">
                  <a16:creationId xmlns:a16="http://schemas.microsoft.com/office/drawing/2014/main" id="{3CBF293F-1B85-2EF0-E097-165191DB6223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3" name="화살표: 아래쪽 64">
              <a:extLst>
                <a:ext uri="{FF2B5EF4-FFF2-40B4-BE49-F238E27FC236}">
                  <a16:creationId xmlns:a16="http://schemas.microsoft.com/office/drawing/2014/main" id="{D359E728-EEA9-9D98-45FB-E1589AD7412E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4" name="화살표: 아래쪽 64">
              <a:extLst>
                <a:ext uri="{FF2B5EF4-FFF2-40B4-BE49-F238E27FC236}">
                  <a16:creationId xmlns:a16="http://schemas.microsoft.com/office/drawing/2014/main" id="{97280556-CC8D-0A31-13BD-714EF033A19E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40" name="Rectangle: Rounded Corners 139">
            <a:extLst>
              <a:ext uri="{FF2B5EF4-FFF2-40B4-BE49-F238E27FC236}">
                <a16:creationId xmlns:a16="http://schemas.microsoft.com/office/drawing/2014/main" id="{0B1B14C5-9A55-23E2-1910-E4A394131214}"/>
              </a:ext>
            </a:extLst>
          </p:cNvPr>
          <p:cNvSpPr/>
          <p:nvPr/>
        </p:nvSpPr>
        <p:spPr>
          <a:xfrm>
            <a:off x="1727670" y="3193463"/>
            <a:ext cx="8525934" cy="1615819"/>
          </a:xfrm>
          <a:prstGeom prst="roundRect">
            <a:avLst/>
          </a:prstGeom>
          <a:solidFill>
            <a:schemeClr val="bg2">
              <a:lumMod val="50000"/>
              <a:lumOff val="50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BD48630-8E55-89FC-E421-B60F6530C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3" y="1926573"/>
            <a:ext cx="11365350" cy="3544865"/>
          </a:xfrm>
        </p:spPr>
        <p:txBody>
          <a:bodyPr/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/>
              <a:t>PoP</a:t>
            </a:r>
            <a:r>
              <a:rPr lang="en-US" dirty="0"/>
              <a:t>-ECC is 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strong</a:t>
            </a:r>
            <a:r>
              <a:rPr lang="en-US" dirty="0"/>
              <a:t> and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flexible</a:t>
            </a:r>
            <a:r>
              <a:rPr lang="en-US" dirty="0"/>
              <a:t> two-level ECC scheme to prevent severe memory errors.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First level:</a:t>
            </a:r>
            <a:r>
              <a:rPr lang="en-US" dirty="0"/>
              <a:t> extracts </a:t>
            </a:r>
            <a:r>
              <a:rPr lang="en-US" b="1" dirty="0">
                <a:solidFill>
                  <a:srgbClr val="FF4C4B"/>
                </a:solidFill>
              </a:rPr>
              <a:t>Virtual Parities (VPs) </a:t>
            </a:r>
            <a:r>
              <a:rPr lang="en-US" dirty="0">
                <a:solidFill>
                  <a:schemeClr val="tx1"/>
                </a:solidFill>
              </a:rPr>
              <a:t>from the weights.</a:t>
            </a:r>
            <a:endParaRPr lang="en-US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Second level:</a:t>
            </a:r>
            <a:r>
              <a:rPr lang="en-US" dirty="0"/>
              <a:t> protects VPs using </a:t>
            </a:r>
            <a:r>
              <a:rPr lang="en-US" b="1" dirty="0">
                <a:solidFill>
                  <a:srgbClr val="FF4C4B"/>
                </a:solidFill>
              </a:rPr>
              <a:t>Parities of Parities (PPs) </a:t>
            </a:r>
            <a:r>
              <a:rPr lang="en-US" dirty="0">
                <a:solidFill>
                  <a:schemeClr val="tx1"/>
                </a:solidFill>
              </a:rPr>
              <a:t>via</a:t>
            </a:r>
            <a:r>
              <a:rPr lang="en-US" b="1" dirty="0">
                <a:solidFill>
                  <a:srgbClr val="FF4C4B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RS encoding</a:t>
            </a:r>
            <a:r>
              <a:rPr lang="en-US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.</a:t>
            </a:r>
            <a:endParaRPr lang="en-US" b="1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endParaRPr lang="en-US" b="1" dirty="0">
              <a:solidFill>
                <a:srgbClr val="FF4C4B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0E7FDF-61DF-F50C-C8AC-093FF0C2EC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2386AB2-060A-3ED0-2F97-2A2B7E97E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PoP</a:t>
            </a:r>
            <a:r>
              <a:rPr lang="en-US" dirty="0"/>
              <a:t>-ECC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A7F7F80-A972-C780-DCD5-306B40B38448}"/>
              </a:ext>
            </a:extLst>
          </p:cNvPr>
          <p:cNvGrpSpPr/>
          <p:nvPr/>
        </p:nvGrpSpPr>
        <p:grpSpPr>
          <a:xfrm>
            <a:off x="7427726" y="5571822"/>
            <a:ext cx="2464569" cy="307777"/>
            <a:chOff x="11231496" y="4279092"/>
            <a:chExt cx="2464569" cy="307777"/>
          </a:xfrm>
        </p:grpSpPr>
        <p:sp>
          <p:nvSpPr>
            <p:cNvPr id="22" name="화살표: 아래쪽 84">
              <a:extLst>
                <a:ext uri="{FF2B5EF4-FFF2-40B4-BE49-F238E27FC236}">
                  <a16:creationId xmlns:a16="http://schemas.microsoft.com/office/drawing/2014/main" id="{DFBDDE36-D472-17DD-221D-D64E7F3CD3DF}"/>
                </a:ext>
              </a:extLst>
            </p:cNvPr>
            <p:cNvSpPr/>
            <p:nvPr/>
          </p:nvSpPr>
          <p:spPr>
            <a:xfrm rot="16200000">
              <a:off x="11320055" y="4273120"/>
              <a:ext cx="182880" cy="359997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4E81461-8A8A-5DB8-B3E7-7C149E28AA46}"/>
                </a:ext>
              </a:extLst>
            </p:cNvPr>
            <p:cNvSpPr txBox="1"/>
            <p:nvPr/>
          </p:nvSpPr>
          <p:spPr>
            <a:xfrm>
              <a:off x="11615158" y="4279092"/>
              <a:ext cx="20809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1st-level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6F117EE-4DAF-0AEA-5ED4-BE7C6C28194D}"/>
              </a:ext>
            </a:extLst>
          </p:cNvPr>
          <p:cNvGrpSpPr/>
          <p:nvPr/>
        </p:nvGrpSpPr>
        <p:grpSpPr>
          <a:xfrm>
            <a:off x="7375367" y="4813247"/>
            <a:ext cx="2264827" cy="236467"/>
            <a:chOff x="11319044" y="2716321"/>
            <a:chExt cx="2264827" cy="313380"/>
          </a:xfrm>
        </p:grpSpPr>
        <p:sp>
          <p:nvSpPr>
            <p:cNvPr id="38" name="화살표: 아래쪽 64">
              <a:extLst>
                <a:ext uri="{FF2B5EF4-FFF2-40B4-BE49-F238E27FC236}">
                  <a16:creationId xmlns:a16="http://schemas.microsoft.com/office/drawing/2014/main" id="{3A624E1A-4D3C-6531-58F8-DAF802524772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9" name="화살표: 아래쪽 64">
              <a:extLst>
                <a:ext uri="{FF2B5EF4-FFF2-40B4-BE49-F238E27FC236}">
                  <a16:creationId xmlns:a16="http://schemas.microsoft.com/office/drawing/2014/main" id="{1E34E3F3-BD38-658E-1418-BC7EADAED879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0" name="화살표: 아래쪽 64">
              <a:extLst>
                <a:ext uri="{FF2B5EF4-FFF2-40B4-BE49-F238E27FC236}">
                  <a16:creationId xmlns:a16="http://schemas.microsoft.com/office/drawing/2014/main" id="{9B094870-F358-C0C0-7EFD-F1BA2D0AB270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1" name="화살표: 아래쪽 64">
              <a:extLst>
                <a:ext uri="{FF2B5EF4-FFF2-40B4-BE49-F238E27FC236}">
                  <a16:creationId xmlns:a16="http://schemas.microsoft.com/office/drawing/2014/main" id="{C4BACD6E-F241-5773-9334-2F4D46D42741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8" name="화살표: 아래쪽 84">
            <a:extLst>
              <a:ext uri="{FF2B5EF4-FFF2-40B4-BE49-F238E27FC236}">
                <a16:creationId xmlns:a16="http://schemas.microsoft.com/office/drawing/2014/main" id="{73E75FD0-D303-BDD0-3F3B-FB61B3749DF2}"/>
              </a:ext>
            </a:extLst>
          </p:cNvPr>
          <p:cNvSpPr/>
          <p:nvPr/>
        </p:nvSpPr>
        <p:spPr>
          <a:xfrm rot="16200000">
            <a:off x="7501618" y="3446347"/>
            <a:ext cx="156625" cy="359997"/>
          </a:xfrm>
          <a:prstGeom prst="downArrow">
            <a:avLst/>
          </a:prstGeom>
          <a:solidFill>
            <a:sysClr val="windowText" lastClr="00000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40E3AEC-80B0-D63A-60F6-AF78271E8C4D}"/>
              </a:ext>
            </a:extLst>
          </p:cNvPr>
          <p:cNvSpPr txBox="1"/>
          <p:nvPr/>
        </p:nvSpPr>
        <p:spPr>
          <a:xfrm>
            <a:off x="7783593" y="3473062"/>
            <a:ext cx="2161076" cy="263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60" name="그룹 374">
            <a:extLst>
              <a:ext uri="{FF2B5EF4-FFF2-40B4-BE49-F238E27FC236}">
                <a16:creationId xmlns:a16="http://schemas.microsoft.com/office/drawing/2014/main" id="{F483C8AF-0896-53E6-38A6-515F023525B4}"/>
              </a:ext>
            </a:extLst>
          </p:cNvPr>
          <p:cNvGrpSpPr/>
          <p:nvPr/>
        </p:nvGrpSpPr>
        <p:grpSpPr>
          <a:xfrm>
            <a:off x="7396871" y="3748847"/>
            <a:ext cx="2549277" cy="307777"/>
            <a:chOff x="9880705" y="5406524"/>
            <a:chExt cx="2549277" cy="359369"/>
          </a:xfrm>
        </p:grpSpPr>
        <p:sp>
          <p:nvSpPr>
            <p:cNvPr id="61" name="화살표: 아래쪽 84">
              <a:extLst>
                <a:ext uri="{FF2B5EF4-FFF2-40B4-BE49-F238E27FC236}">
                  <a16:creationId xmlns:a16="http://schemas.microsoft.com/office/drawing/2014/main" id="{B281C042-19E4-56B3-72FD-6E51EE3EF55D}"/>
                </a:ext>
              </a:extLst>
            </p:cNvPr>
            <p:cNvSpPr/>
            <p:nvPr/>
          </p:nvSpPr>
          <p:spPr>
            <a:xfrm rot="16200000">
              <a:off x="9969264" y="5415380"/>
              <a:ext cx="182880" cy="359997"/>
            </a:xfrm>
            <a:prstGeom prst="downArrow">
              <a:avLst/>
            </a:prstGeom>
            <a:solidFill>
              <a:srgbClr val="0099E5"/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85384DE-525B-1360-6959-99535EBB1141}"/>
                </a:ext>
              </a:extLst>
            </p:cNvPr>
            <p:cNvSpPr txBox="1"/>
            <p:nvPr/>
          </p:nvSpPr>
          <p:spPr>
            <a:xfrm>
              <a:off x="10267428" y="5406524"/>
              <a:ext cx="2162554" cy="359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0099E5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2nd-level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99E5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63" name="직사각형 59">
            <a:extLst>
              <a:ext uri="{FF2B5EF4-FFF2-40B4-BE49-F238E27FC236}">
                <a16:creationId xmlns:a16="http://schemas.microsoft.com/office/drawing/2014/main" id="{369EADAC-1571-EC9B-F9FE-2A62ABE2274E}"/>
              </a:ext>
            </a:extLst>
          </p:cNvPr>
          <p:cNvSpPr/>
          <p:nvPr/>
        </p:nvSpPr>
        <p:spPr>
          <a:xfrm>
            <a:off x="295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직사각형 68">
            <a:extLst>
              <a:ext uri="{FF2B5EF4-FFF2-40B4-BE49-F238E27FC236}">
                <a16:creationId xmlns:a16="http://schemas.microsoft.com/office/drawing/2014/main" id="{0EE660DB-5667-07FD-16B9-0A0B129D9814}"/>
              </a:ext>
            </a:extLst>
          </p:cNvPr>
          <p:cNvSpPr/>
          <p:nvPr/>
        </p:nvSpPr>
        <p:spPr>
          <a:xfrm>
            <a:off x="403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6" name="직사각형 64">
            <a:extLst>
              <a:ext uri="{FF2B5EF4-FFF2-40B4-BE49-F238E27FC236}">
                <a16:creationId xmlns:a16="http://schemas.microsoft.com/office/drawing/2014/main" id="{89DF254D-60E5-ED30-545B-52EE949DB187}"/>
              </a:ext>
            </a:extLst>
          </p:cNvPr>
          <p:cNvSpPr/>
          <p:nvPr/>
        </p:nvSpPr>
        <p:spPr>
          <a:xfrm>
            <a:off x="5997619" y="346105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0" name="직사각형 37">
            <a:extLst>
              <a:ext uri="{FF2B5EF4-FFF2-40B4-BE49-F238E27FC236}">
                <a16:creationId xmlns:a16="http://schemas.microsoft.com/office/drawing/2014/main" id="{69F1DB15-5CBD-EF09-2DE6-86108802077A}"/>
              </a:ext>
            </a:extLst>
          </p:cNvPr>
          <p:cNvSpPr/>
          <p:nvPr/>
        </p:nvSpPr>
        <p:spPr>
          <a:xfrm>
            <a:off x="2953562" y="4392145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1" name="직사각형 38">
            <a:extLst>
              <a:ext uri="{FF2B5EF4-FFF2-40B4-BE49-F238E27FC236}">
                <a16:creationId xmlns:a16="http://schemas.microsoft.com/office/drawing/2014/main" id="{3726D013-A60B-DB8B-4AF9-CC614467AD6E}"/>
              </a:ext>
            </a:extLst>
          </p:cNvPr>
          <p:cNvSpPr/>
          <p:nvPr/>
        </p:nvSpPr>
        <p:spPr>
          <a:xfrm>
            <a:off x="4033562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2" name="직사각형 39">
            <a:extLst>
              <a:ext uri="{FF2B5EF4-FFF2-40B4-BE49-F238E27FC236}">
                <a16:creationId xmlns:a16="http://schemas.microsoft.com/office/drawing/2014/main" id="{99EB6E15-40B2-CFD9-7196-218EA33AE459}"/>
              </a:ext>
            </a:extLst>
          </p:cNvPr>
          <p:cNvSpPr/>
          <p:nvPr/>
        </p:nvSpPr>
        <p:spPr>
          <a:xfrm>
            <a:off x="5992976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3" name="직사각형 40">
            <a:extLst>
              <a:ext uri="{FF2B5EF4-FFF2-40B4-BE49-F238E27FC236}">
                <a16:creationId xmlns:a16="http://schemas.microsoft.com/office/drawing/2014/main" id="{6D37CBF0-710B-5309-4422-869F7BD5AD08}"/>
              </a:ext>
            </a:extLst>
          </p:cNvPr>
          <p:cNvSpPr/>
          <p:nvPr/>
        </p:nvSpPr>
        <p:spPr>
          <a:xfrm>
            <a:off x="7072683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직사각형 41">
            <a:extLst>
              <a:ext uri="{FF2B5EF4-FFF2-40B4-BE49-F238E27FC236}">
                <a16:creationId xmlns:a16="http://schemas.microsoft.com/office/drawing/2014/main" id="{31AFBC9F-3540-6404-BDAF-6A9349CD09A9}"/>
              </a:ext>
            </a:extLst>
          </p:cNvPr>
          <p:cNvSpPr/>
          <p:nvPr/>
        </p:nvSpPr>
        <p:spPr>
          <a:xfrm>
            <a:off x="7792390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9" name="직사각형 49">
            <a:extLst>
              <a:ext uri="{FF2B5EF4-FFF2-40B4-BE49-F238E27FC236}">
                <a16:creationId xmlns:a16="http://schemas.microsoft.com/office/drawing/2014/main" id="{EC0BAB92-553D-4D4F-16DF-310C4556D035}"/>
              </a:ext>
            </a:extLst>
          </p:cNvPr>
          <p:cNvSpPr/>
          <p:nvPr/>
        </p:nvSpPr>
        <p:spPr>
          <a:xfrm>
            <a:off x="8512246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0" name="직사각형 50">
            <a:extLst>
              <a:ext uri="{FF2B5EF4-FFF2-40B4-BE49-F238E27FC236}">
                <a16:creationId xmlns:a16="http://schemas.microsoft.com/office/drawing/2014/main" id="{5283B9EA-E49D-3BF5-056E-7F0394A9EC37}"/>
              </a:ext>
            </a:extLst>
          </p:cNvPr>
          <p:cNvSpPr/>
          <p:nvPr/>
        </p:nvSpPr>
        <p:spPr>
          <a:xfrm>
            <a:off x="9232246" y="4392147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1" name="굽은 화살표[B] 17">
            <a:extLst>
              <a:ext uri="{FF2B5EF4-FFF2-40B4-BE49-F238E27FC236}">
                <a16:creationId xmlns:a16="http://schemas.microsoft.com/office/drawing/2014/main" id="{41B77CCF-89A2-BA5E-FAF0-59AAE1B1F667}"/>
              </a:ext>
            </a:extLst>
          </p:cNvPr>
          <p:cNvSpPr/>
          <p:nvPr/>
        </p:nvSpPr>
        <p:spPr>
          <a:xfrm rot="5400000">
            <a:off x="6485741" y="1237775"/>
            <a:ext cx="370401" cy="5938335"/>
          </a:xfrm>
          <a:prstGeom prst="bentArrow">
            <a:avLst>
              <a:gd name="adj1" fmla="val 10413"/>
              <a:gd name="adj2" fmla="val 14170"/>
              <a:gd name="adj3" fmla="val 16522"/>
              <a:gd name="adj4" fmla="val 35934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2" name="직사각형 16">
            <a:extLst>
              <a:ext uri="{FF2B5EF4-FFF2-40B4-BE49-F238E27FC236}">
                <a16:creationId xmlns:a16="http://schemas.microsoft.com/office/drawing/2014/main" id="{7830BA8F-E3B9-4F3A-11E1-25932E4EA536}"/>
              </a:ext>
            </a:extLst>
          </p:cNvPr>
          <p:cNvSpPr/>
          <p:nvPr/>
        </p:nvSpPr>
        <p:spPr>
          <a:xfrm>
            <a:off x="3309588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6" name="직사각형 484">
            <a:extLst>
              <a:ext uri="{FF2B5EF4-FFF2-40B4-BE49-F238E27FC236}">
                <a16:creationId xmlns:a16="http://schemas.microsoft.com/office/drawing/2014/main" id="{4075F05E-3F67-27E8-E625-050D4ECCDA51}"/>
              </a:ext>
            </a:extLst>
          </p:cNvPr>
          <p:cNvSpPr/>
          <p:nvPr/>
        </p:nvSpPr>
        <p:spPr>
          <a:xfrm>
            <a:off x="4395172" y="39354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0" name="직사각형 495">
            <a:extLst>
              <a:ext uri="{FF2B5EF4-FFF2-40B4-BE49-F238E27FC236}">
                <a16:creationId xmlns:a16="http://schemas.microsoft.com/office/drawing/2014/main" id="{E4E6615E-D729-1398-DB49-47AD76261FD6}"/>
              </a:ext>
            </a:extLst>
          </p:cNvPr>
          <p:cNvSpPr/>
          <p:nvPr/>
        </p:nvSpPr>
        <p:spPr>
          <a:xfrm>
            <a:off x="6372059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A0C6008-FFD3-29D9-F9D9-7BDAA2559BEE}"/>
              </a:ext>
            </a:extLst>
          </p:cNvPr>
          <p:cNvGrpSpPr/>
          <p:nvPr/>
        </p:nvGrpSpPr>
        <p:grpSpPr>
          <a:xfrm>
            <a:off x="5441965" y="3576992"/>
            <a:ext cx="263391" cy="45719"/>
            <a:chOff x="9350727" y="2547672"/>
            <a:chExt cx="263391" cy="45719"/>
          </a:xfrm>
        </p:grpSpPr>
        <p:sp>
          <p:nvSpPr>
            <p:cNvPr id="105" name="타원 262">
              <a:extLst>
                <a:ext uri="{FF2B5EF4-FFF2-40B4-BE49-F238E27FC236}">
                  <a16:creationId xmlns:a16="http://schemas.microsoft.com/office/drawing/2014/main" id="{A3E9CFE8-1CA5-1078-5DEA-A62390C48064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6" name="타원 263">
              <a:extLst>
                <a:ext uri="{FF2B5EF4-FFF2-40B4-BE49-F238E27FC236}">
                  <a16:creationId xmlns:a16="http://schemas.microsoft.com/office/drawing/2014/main" id="{60699788-066A-DA9D-D641-A2E99048BDC8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7" name="타원 264">
              <a:extLst>
                <a:ext uri="{FF2B5EF4-FFF2-40B4-BE49-F238E27FC236}">
                  <a16:creationId xmlns:a16="http://schemas.microsoft.com/office/drawing/2014/main" id="{61F6A24A-C339-C468-1E97-89331384E558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12" name="화살표: 아래쪽 64">
            <a:extLst>
              <a:ext uri="{FF2B5EF4-FFF2-40B4-BE49-F238E27FC236}">
                <a16:creationId xmlns:a16="http://schemas.microsoft.com/office/drawing/2014/main" id="{CD888D89-96F6-B37B-2B6D-3C9EE1222D3F}"/>
              </a:ext>
            </a:extLst>
          </p:cNvPr>
          <p:cNvSpPr/>
          <p:nvPr/>
        </p:nvSpPr>
        <p:spPr>
          <a:xfrm>
            <a:off x="7377141" y="4028425"/>
            <a:ext cx="99835" cy="365760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13" name="직사각형 335">
            <a:extLst>
              <a:ext uri="{FF2B5EF4-FFF2-40B4-BE49-F238E27FC236}">
                <a16:creationId xmlns:a16="http://schemas.microsoft.com/office/drawing/2014/main" id="{8F9CCDA9-0947-F8AF-CE84-330D071D531C}"/>
              </a:ext>
            </a:extLst>
          </p:cNvPr>
          <p:cNvSpPr/>
          <p:nvPr/>
        </p:nvSpPr>
        <p:spPr>
          <a:xfrm>
            <a:off x="707301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4" name="직사각형 336">
            <a:extLst>
              <a:ext uri="{FF2B5EF4-FFF2-40B4-BE49-F238E27FC236}">
                <a16:creationId xmlns:a16="http://schemas.microsoft.com/office/drawing/2014/main" id="{22BD38F9-0523-33CE-A465-9A1CBB082827}"/>
              </a:ext>
            </a:extLst>
          </p:cNvPr>
          <p:cNvSpPr/>
          <p:nvPr/>
        </p:nvSpPr>
        <p:spPr>
          <a:xfrm>
            <a:off x="7792725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5" name="직사각형 337">
            <a:extLst>
              <a:ext uri="{FF2B5EF4-FFF2-40B4-BE49-F238E27FC236}">
                <a16:creationId xmlns:a16="http://schemas.microsoft.com/office/drawing/2014/main" id="{CDB81968-1CEF-620D-1035-4BBBA3D1CBCA}"/>
              </a:ext>
            </a:extLst>
          </p:cNvPr>
          <p:cNvSpPr/>
          <p:nvPr/>
        </p:nvSpPr>
        <p:spPr>
          <a:xfrm>
            <a:off x="8512581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6" name="직사각형 533">
            <a:extLst>
              <a:ext uri="{FF2B5EF4-FFF2-40B4-BE49-F238E27FC236}">
                <a16:creationId xmlns:a16="http://schemas.microsoft.com/office/drawing/2014/main" id="{A8AEC94D-74BA-BDAF-AA10-F4CF42C82C7C}"/>
              </a:ext>
            </a:extLst>
          </p:cNvPr>
          <p:cNvSpPr/>
          <p:nvPr/>
        </p:nvSpPr>
        <p:spPr>
          <a:xfrm>
            <a:off x="6352912" y="5047152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7" name="직사각형 337">
            <a:extLst>
              <a:ext uri="{FF2B5EF4-FFF2-40B4-BE49-F238E27FC236}">
                <a16:creationId xmlns:a16="http://schemas.microsoft.com/office/drawing/2014/main" id="{42DBA52A-1566-CBA7-327A-A2AE31D8B953}"/>
              </a:ext>
            </a:extLst>
          </p:cNvPr>
          <p:cNvSpPr/>
          <p:nvPr/>
        </p:nvSpPr>
        <p:spPr>
          <a:xfrm>
            <a:off x="923228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8" name="직사각형 517">
            <a:extLst>
              <a:ext uri="{FF2B5EF4-FFF2-40B4-BE49-F238E27FC236}">
                <a16:creationId xmlns:a16="http://schemas.microsoft.com/office/drawing/2014/main" id="{FA863F63-1A53-F06D-1BF6-30DBB4181B0C}"/>
              </a:ext>
            </a:extLst>
          </p:cNvPr>
          <p:cNvSpPr/>
          <p:nvPr/>
        </p:nvSpPr>
        <p:spPr>
          <a:xfrm>
            <a:off x="3309641" y="5056706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9" name="직사각형 525">
            <a:extLst>
              <a:ext uri="{FF2B5EF4-FFF2-40B4-BE49-F238E27FC236}">
                <a16:creationId xmlns:a16="http://schemas.microsoft.com/office/drawing/2014/main" id="{DBAE5430-B8C6-A7EC-BFA0-F560F0F3A635}"/>
              </a:ext>
            </a:extLst>
          </p:cNvPr>
          <p:cNvSpPr/>
          <p:nvPr/>
        </p:nvSpPr>
        <p:spPr>
          <a:xfrm>
            <a:off x="4391421" y="505442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94C67B6-16DB-DE5C-A51A-35E984CC0FD9}"/>
              </a:ext>
            </a:extLst>
          </p:cNvPr>
          <p:cNvGrpSpPr/>
          <p:nvPr/>
        </p:nvGrpSpPr>
        <p:grpSpPr>
          <a:xfrm>
            <a:off x="3150421" y="3693068"/>
            <a:ext cx="531496" cy="685800"/>
            <a:chOff x="-1164156" y="3302230"/>
            <a:chExt cx="531496" cy="685800"/>
          </a:xfrm>
        </p:grpSpPr>
        <p:sp>
          <p:nvSpPr>
            <p:cNvPr id="121" name="화살표: 아래쪽 64">
              <a:extLst>
                <a:ext uri="{FF2B5EF4-FFF2-40B4-BE49-F238E27FC236}">
                  <a16:creationId xmlns:a16="http://schemas.microsoft.com/office/drawing/2014/main" id="{8810A3F1-144E-F75F-6458-6D4A794CD240}"/>
                </a:ext>
              </a:extLst>
            </p:cNvPr>
            <p:cNvSpPr/>
            <p:nvPr/>
          </p:nvSpPr>
          <p:spPr>
            <a:xfrm>
              <a:off x="-1164156" y="3302230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2" name="굽은 화살표[B] 17">
              <a:extLst>
                <a:ext uri="{FF2B5EF4-FFF2-40B4-BE49-F238E27FC236}">
                  <a16:creationId xmlns:a16="http://schemas.microsoft.com/office/drawing/2014/main" id="{A97DE436-FA8A-4EF1-2398-D312AB5C9311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71E42B1-B205-74CD-BDA2-55247F7206C0}"/>
              </a:ext>
            </a:extLst>
          </p:cNvPr>
          <p:cNvGrpSpPr/>
          <p:nvPr/>
        </p:nvGrpSpPr>
        <p:grpSpPr>
          <a:xfrm>
            <a:off x="4228997" y="3694105"/>
            <a:ext cx="531496" cy="685800"/>
            <a:chOff x="-1164156" y="3295879"/>
            <a:chExt cx="531496" cy="685800"/>
          </a:xfrm>
        </p:grpSpPr>
        <p:sp>
          <p:nvSpPr>
            <p:cNvPr id="124" name="화살표: 아래쪽 64">
              <a:extLst>
                <a:ext uri="{FF2B5EF4-FFF2-40B4-BE49-F238E27FC236}">
                  <a16:creationId xmlns:a16="http://schemas.microsoft.com/office/drawing/2014/main" id="{0D46B059-E67A-4485-CC9A-D6DA1769CE5C}"/>
                </a:ext>
              </a:extLst>
            </p:cNvPr>
            <p:cNvSpPr/>
            <p:nvPr/>
          </p:nvSpPr>
          <p:spPr>
            <a:xfrm>
              <a:off x="-1164156" y="329587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5" name="굽은 화살표[B] 17">
              <a:extLst>
                <a:ext uri="{FF2B5EF4-FFF2-40B4-BE49-F238E27FC236}">
                  <a16:creationId xmlns:a16="http://schemas.microsoft.com/office/drawing/2014/main" id="{4996596C-0809-EC46-4689-3E9C4EAAB059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D30D1FED-2BE7-BE36-8868-F2CBFFEAD73E}"/>
              </a:ext>
            </a:extLst>
          </p:cNvPr>
          <p:cNvGrpSpPr/>
          <p:nvPr/>
        </p:nvGrpSpPr>
        <p:grpSpPr>
          <a:xfrm>
            <a:off x="6203847" y="3697578"/>
            <a:ext cx="531496" cy="685800"/>
            <a:chOff x="-1164156" y="3304347"/>
            <a:chExt cx="531496" cy="685800"/>
          </a:xfrm>
        </p:grpSpPr>
        <p:sp>
          <p:nvSpPr>
            <p:cNvPr id="127" name="화살표: 아래쪽 64">
              <a:extLst>
                <a:ext uri="{FF2B5EF4-FFF2-40B4-BE49-F238E27FC236}">
                  <a16:creationId xmlns:a16="http://schemas.microsoft.com/office/drawing/2014/main" id="{C0E5C716-C9C8-F123-9542-A9571F4A09FB}"/>
                </a:ext>
              </a:extLst>
            </p:cNvPr>
            <p:cNvSpPr/>
            <p:nvPr/>
          </p:nvSpPr>
          <p:spPr>
            <a:xfrm>
              <a:off x="-1164156" y="3304347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8" name="굽은 화살표[B] 17">
              <a:extLst>
                <a:ext uri="{FF2B5EF4-FFF2-40B4-BE49-F238E27FC236}">
                  <a16:creationId xmlns:a16="http://schemas.microsoft.com/office/drawing/2014/main" id="{B4884822-28F1-9726-EC7F-B7BFCF0BC13F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38" name="화살표: 아래쪽 64">
            <a:extLst>
              <a:ext uri="{FF2B5EF4-FFF2-40B4-BE49-F238E27FC236}">
                <a16:creationId xmlns:a16="http://schemas.microsoft.com/office/drawing/2014/main" id="{75C365F8-B717-39A3-82C6-E57770493712}"/>
              </a:ext>
            </a:extLst>
          </p:cNvPr>
          <p:cNvSpPr/>
          <p:nvPr/>
        </p:nvSpPr>
        <p:spPr>
          <a:xfrm>
            <a:off x="8088446" y="4033310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39" name="화살표: 아래쪽 64">
            <a:extLst>
              <a:ext uri="{FF2B5EF4-FFF2-40B4-BE49-F238E27FC236}">
                <a16:creationId xmlns:a16="http://schemas.microsoft.com/office/drawing/2014/main" id="{9217AD2D-0B91-78A8-02FA-328F9824B9D4}"/>
              </a:ext>
            </a:extLst>
          </p:cNvPr>
          <p:cNvSpPr/>
          <p:nvPr/>
        </p:nvSpPr>
        <p:spPr>
          <a:xfrm>
            <a:off x="8811038" y="4031937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81BD969C-1C42-9F08-46CC-B28CC293B381}"/>
              </a:ext>
            </a:extLst>
          </p:cNvPr>
          <p:cNvSpPr txBox="1"/>
          <p:nvPr/>
        </p:nvSpPr>
        <p:spPr>
          <a:xfrm rot="16200000">
            <a:off x="1218262" y="3762405"/>
            <a:ext cx="14049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Encoding</a:t>
            </a:r>
            <a:endParaRPr lang="en-US" b="1" dirty="0"/>
          </a:p>
        </p:txBody>
      </p:sp>
      <p:sp>
        <p:nvSpPr>
          <p:cNvPr id="77" name="굽은 화살표[B] 17">
            <a:extLst>
              <a:ext uri="{FF2B5EF4-FFF2-40B4-BE49-F238E27FC236}">
                <a16:creationId xmlns:a16="http://schemas.microsoft.com/office/drawing/2014/main" id="{1ADCE6A5-28F0-7BCC-62E9-EF8AF175D5E7}"/>
              </a:ext>
            </a:extLst>
          </p:cNvPr>
          <p:cNvSpPr/>
          <p:nvPr/>
        </p:nvSpPr>
        <p:spPr>
          <a:xfrm rot="5400000">
            <a:off x="6412486" y="4720657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A4791A1D-10C6-F93D-D9F9-ADC43AA4DA12}"/>
              </a:ext>
            </a:extLst>
          </p:cNvPr>
          <p:cNvSpPr/>
          <p:nvPr/>
        </p:nvSpPr>
        <p:spPr>
          <a:xfrm>
            <a:off x="4238567" y="4628879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81FCCDB-4727-3FA0-224E-C94B7060D1F7}"/>
              </a:ext>
            </a:extLst>
          </p:cNvPr>
          <p:cNvSpPr/>
          <p:nvPr/>
        </p:nvSpPr>
        <p:spPr>
          <a:xfrm>
            <a:off x="3167043" y="4625120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DC07C6E8-D939-2ECF-9A0D-40E6B31273D2}"/>
              </a:ext>
            </a:extLst>
          </p:cNvPr>
          <p:cNvSpPr/>
          <p:nvPr/>
        </p:nvSpPr>
        <p:spPr>
          <a:xfrm>
            <a:off x="6215063" y="4802849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3" name="굽은 화살표[B] 17">
            <a:extLst>
              <a:ext uri="{FF2B5EF4-FFF2-40B4-BE49-F238E27FC236}">
                <a16:creationId xmlns:a16="http://schemas.microsoft.com/office/drawing/2014/main" id="{56B87456-AC55-19C0-CBF1-9D2EE3010573}"/>
              </a:ext>
            </a:extLst>
          </p:cNvPr>
          <p:cNvSpPr/>
          <p:nvPr/>
        </p:nvSpPr>
        <p:spPr>
          <a:xfrm rot="5400000">
            <a:off x="4434729" y="4726565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200AD8A6-E815-7994-AF99-C6FBF54D7AEE}"/>
              </a:ext>
            </a:extLst>
          </p:cNvPr>
          <p:cNvSpPr/>
          <p:nvPr/>
        </p:nvSpPr>
        <p:spPr>
          <a:xfrm>
            <a:off x="4237306" y="4808757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5" name="굽은 화살표[B] 17">
            <a:extLst>
              <a:ext uri="{FF2B5EF4-FFF2-40B4-BE49-F238E27FC236}">
                <a16:creationId xmlns:a16="http://schemas.microsoft.com/office/drawing/2014/main" id="{AA870937-6477-9B41-81EE-DEDBF21020B0}"/>
              </a:ext>
            </a:extLst>
          </p:cNvPr>
          <p:cNvSpPr/>
          <p:nvPr/>
        </p:nvSpPr>
        <p:spPr>
          <a:xfrm rot="5400000">
            <a:off x="3364466" y="4723672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9931614E-4D6B-BAC1-1F93-114CDE4BA33E}"/>
              </a:ext>
            </a:extLst>
          </p:cNvPr>
          <p:cNvSpPr/>
          <p:nvPr/>
        </p:nvSpPr>
        <p:spPr>
          <a:xfrm>
            <a:off x="3167043" y="4805864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959867-B9FF-313F-965A-E5546B4380D3}"/>
              </a:ext>
            </a:extLst>
          </p:cNvPr>
          <p:cNvGrpSpPr/>
          <p:nvPr/>
        </p:nvGrpSpPr>
        <p:grpSpPr>
          <a:xfrm>
            <a:off x="5564658" y="5174703"/>
            <a:ext cx="263391" cy="45719"/>
            <a:chOff x="9350727" y="2547672"/>
            <a:chExt cx="263391" cy="45719"/>
          </a:xfrm>
        </p:grpSpPr>
        <p:sp>
          <p:nvSpPr>
            <p:cNvPr id="24" name="타원 262">
              <a:extLst>
                <a:ext uri="{FF2B5EF4-FFF2-40B4-BE49-F238E27FC236}">
                  <a16:creationId xmlns:a16="http://schemas.microsoft.com/office/drawing/2014/main" id="{16A433E5-5E9F-8051-515B-CE3D7DB0FEA6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" name="타원 263">
              <a:extLst>
                <a:ext uri="{FF2B5EF4-FFF2-40B4-BE49-F238E27FC236}">
                  <a16:creationId xmlns:a16="http://schemas.microsoft.com/office/drawing/2014/main" id="{4E8D9AD6-3DEC-8AFB-0743-E302D8692C0F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6" name="타원 264">
              <a:extLst>
                <a:ext uri="{FF2B5EF4-FFF2-40B4-BE49-F238E27FC236}">
                  <a16:creationId xmlns:a16="http://schemas.microsoft.com/office/drawing/2014/main" id="{166B5124-FE85-3372-6431-23E43F16C43E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27" name="화살표: 아래쪽 82">
            <a:extLst>
              <a:ext uri="{FF2B5EF4-FFF2-40B4-BE49-F238E27FC236}">
                <a16:creationId xmlns:a16="http://schemas.microsoft.com/office/drawing/2014/main" id="{72D2181F-49C7-6DE6-B65A-0565FB83DB51}"/>
              </a:ext>
            </a:extLst>
          </p:cNvPr>
          <p:cNvSpPr/>
          <p:nvPr/>
        </p:nvSpPr>
        <p:spPr>
          <a:xfrm rot="16200000">
            <a:off x="7513224" y="6185315"/>
            <a:ext cx="182880" cy="359997"/>
          </a:xfrm>
          <a:prstGeom prst="downArrow">
            <a:avLst/>
          </a:prstGeom>
          <a:solidFill>
            <a:srgbClr val="FF4C4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ACB53D-41B6-2DBC-8153-A265A346E3E9}"/>
              </a:ext>
            </a:extLst>
          </p:cNvPr>
          <p:cNvSpPr txBox="1"/>
          <p:nvPr/>
        </p:nvSpPr>
        <p:spPr>
          <a:xfrm>
            <a:off x="7822940" y="6191287"/>
            <a:ext cx="2114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rgbClr val="FF4C4C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2nd-level ECC decoding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srgbClr val="FF4C4C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8A7960F-1C70-545C-C3B7-649D467F1E2E}"/>
              </a:ext>
            </a:extLst>
          </p:cNvPr>
          <p:cNvGrpSpPr/>
          <p:nvPr/>
        </p:nvGrpSpPr>
        <p:grpSpPr>
          <a:xfrm>
            <a:off x="3153709" y="4814719"/>
            <a:ext cx="3125983" cy="1080109"/>
            <a:chOff x="3153709" y="4814719"/>
            <a:chExt cx="3125983" cy="689935"/>
          </a:xfrm>
        </p:grpSpPr>
        <p:sp>
          <p:nvSpPr>
            <p:cNvPr id="86" name="화살표: 아래쪽 64">
              <a:extLst>
                <a:ext uri="{FF2B5EF4-FFF2-40B4-BE49-F238E27FC236}">
                  <a16:creationId xmlns:a16="http://schemas.microsoft.com/office/drawing/2014/main" id="{127619E7-7EF3-E2C7-399F-FA0A5AF3EE65}"/>
                </a:ext>
              </a:extLst>
            </p:cNvPr>
            <p:cNvSpPr/>
            <p:nvPr/>
          </p:nvSpPr>
          <p:spPr>
            <a:xfrm>
              <a:off x="3153709" y="481471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6" name="화살표: 아래쪽 64">
              <a:extLst>
                <a:ext uri="{FF2B5EF4-FFF2-40B4-BE49-F238E27FC236}">
                  <a16:creationId xmlns:a16="http://schemas.microsoft.com/office/drawing/2014/main" id="{368061DB-7749-E3CF-A5E9-616C8D79C107}"/>
                </a:ext>
              </a:extLst>
            </p:cNvPr>
            <p:cNvSpPr/>
            <p:nvPr/>
          </p:nvSpPr>
          <p:spPr>
            <a:xfrm>
              <a:off x="6201729" y="4818854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8" name="화살표: 아래쪽 64">
              <a:extLst>
                <a:ext uri="{FF2B5EF4-FFF2-40B4-BE49-F238E27FC236}">
                  <a16:creationId xmlns:a16="http://schemas.microsoft.com/office/drawing/2014/main" id="{D900B79C-2574-4D07-1C0A-296FBBA05422}"/>
                </a:ext>
              </a:extLst>
            </p:cNvPr>
            <p:cNvSpPr/>
            <p:nvPr/>
          </p:nvSpPr>
          <p:spPr>
            <a:xfrm>
              <a:off x="4225233" y="4818478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8AA42589-74B5-EEB9-81E3-15E857AEA351}"/>
              </a:ext>
            </a:extLst>
          </p:cNvPr>
          <p:cNvSpPr txBox="1"/>
          <p:nvPr/>
        </p:nvSpPr>
        <p:spPr>
          <a:xfrm rot="16200000">
            <a:off x="1203105" y="5526280"/>
            <a:ext cx="14049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Decoding</a:t>
            </a:r>
            <a:endParaRPr lang="en-US" b="1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41D106-94DF-788F-B4B6-21A4E7D490A6}"/>
              </a:ext>
            </a:extLst>
          </p:cNvPr>
          <p:cNvGrpSpPr/>
          <p:nvPr/>
        </p:nvGrpSpPr>
        <p:grpSpPr>
          <a:xfrm>
            <a:off x="5441965" y="4501552"/>
            <a:ext cx="263391" cy="45719"/>
            <a:chOff x="9350727" y="2547672"/>
            <a:chExt cx="263391" cy="45719"/>
          </a:xfrm>
        </p:grpSpPr>
        <p:sp>
          <p:nvSpPr>
            <p:cNvPr id="12" name="타원 262">
              <a:extLst>
                <a:ext uri="{FF2B5EF4-FFF2-40B4-BE49-F238E27FC236}">
                  <a16:creationId xmlns:a16="http://schemas.microsoft.com/office/drawing/2014/main" id="{93C6D424-0749-44E2-5A6C-8B0AA6D0D03A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9" name="타원 263">
              <a:extLst>
                <a:ext uri="{FF2B5EF4-FFF2-40B4-BE49-F238E27FC236}">
                  <a16:creationId xmlns:a16="http://schemas.microsoft.com/office/drawing/2014/main" id="{A272209D-E29A-240D-97A2-B5D28D94B2BD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0" name="타원 264">
              <a:extLst>
                <a:ext uri="{FF2B5EF4-FFF2-40B4-BE49-F238E27FC236}">
                  <a16:creationId xmlns:a16="http://schemas.microsoft.com/office/drawing/2014/main" id="{B96C544F-FB6B-68CB-3A19-1BD67538D551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745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A94A8-B66A-E4B4-3E6E-7154CDD27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13A3E12-3446-BC28-4161-18BD0B6BEE62}"/>
              </a:ext>
            </a:extLst>
          </p:cNvPr>
          <p:cNvGrpSpPr/>
          <p:nvPr/>
        </p:nvGrpSpPr>
        <p:grpSpPr>
          <a:xfrm>
            <a:off x="5441965" y="4501552"/>
            <a:ext cx="263391" cy="45719"/>
            <a:chOff x="9350727" y="2547672"/>
            <a:chExt cx="263391" cy="45719"/>
          </a:xfrm>
        </p:grpSpPr>
        <p:sp>
          <p:nvSpPr>
            <p:cNvPr id="12" name="타원 262">
              <a:extLst>
                <a:ext uri="{FF2B5EF4-FFF2-40B4-BE49-F238E27FC236}">
                  <a16:creationId xmlns:a16="http://schemas.microsoft.com/office/drawing/2014/main" id="{5D7139D6-84D0-C45B-1493-CF1E732129BA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9" name="타원 263">
              <a:extLst>
                <a:ext uri="{FF2B5EF4-FFF2-40B4-BE49-F238E27FC236}">
                  <a16:creationId xmlns:a16="http://schemas.microsoft.com/office/drawing/2014/main" id="{5021533B-A6D6-0C17-8DE8-40AA12E91DAE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0" name="타원 264">
              <a:extLst>
                <a:ext uri="{FF2B5EF4-FFF2-40B4-BE49-F238E27FC236}">
                  <a16:creationId xmlns:a16="http://schemas.microsoft.com/office/drawing/2014/main" id="{C15F78CF-FF74-D3C5-D846-EF1A2AB47B3D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4102546C-1D68-181F-A730-F23F75A0A784}"/>
              </a:ext>
            </a:extLst>
          </p:cNvPr>
          <p:cNvSpPr/>
          <p:nvPr/>
        </p:nvSpPr>
        <p:spPr>
          <a:xfrm>
            <a:off x="1705934" y="4806073"/>
            <a:ext cx="8525934" cy="1864046"/>
          </a:xfrm>
          <a:prstGeom prst="roundRect">
            <a:avLst/>
          </a:prstGeom>
          <a:solidFill>
            <a:srgbClr val="FF0000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화살표: 아래쪽 64">
            <a:extLst>
              <a:ext uri="{FF2B5EF4-FFF2-40B4-BE49-F238E27FC236}">
                <a16:creationId xmlns:a16="http://schemas.microsoft.com/office/drawing/2014/main" id="{06F56ADF-63ED-260F-A004-AD341692DA44}"/>
              </a:ext>
            </a:extLst>
          </p:cNvPr>
          <p:cNvSpPr/>
          <p:nvPr/>
        </p:nvSpPr>
        <p:spPr>
          <a:xfrm>
            <a:off x="3740409" y="5667029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" name="화살표: 아래쪽 64">
            <a:extLst>
              <a:ext uri="{FF2B5EF4-FFF2-40B4-BE49-F238E27FC236}">
                <a16:creationId xmlns:a16="http://schemas.microsoft.com/office/drawing/2014/main" id="{58FD532B-0107-018C-6032-2F36334DE824}"/>
              </a:ext>
            </a:extLst>
          </p:cNvPr>
          <p:cNvSpPr/>
          <p:nvPr/>
        </p:nvSpPr>
        <p:spPr>
          <a:xfrm>
            <a:off x="4822773" y="5667007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3" name="직사각형 451">
            <a:extLst>
              <a:ext uri="{FF2B5EF4-FFF2-40B4-BE49-F238E27FC236}">
                <a16:creationId xmlns:a16="http://schemas.microsoft.com/office/drawing/2014/main" id="{4822DF95-908B-FE14-D168-479D8DD22B69}"/>
              </a:ext>
            </a:extLst>
          </p:cNvPr>
          <p:cNvSpPr/>
          <p:nvPr/>
        </p:nvSpPr>
        <p:spPr>
          <a:xfrm>
            <a:off x="2951454" y="6175328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4" name="직사각형 452">
            <a:extLst>
              <a:ext uri="{FF2B5EF4-FFF2-40B4-BE49-F238E27FC236}">
                <a16:creationId xmlns:a16="http://schemas.microsoft.com/office/drawing/2014/main" id="{C25FB926-66CB-E1B5-34CE-465074B665FB}"/>
              </a:ext>
            </a:extLst>
          </p:cNvPr>
          <p:cNvSpPr/>
          <p:nvPr/>
        </p:nvSpPr>
        <p:spPr>
          <a:xfrm>
            <a:off x="4031454" y="6175328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직사각형 453">
            <a:extLst>
              <a:ext uri="{FF2B5EF4-FFF2-40B4-BE49-F238E27FC236}">
                <a16:creationId xmlns:a16="http://schemas.microsoft.com/office/drawing/2014/main" id="{B80565A5-0241-F996-C55F-6A732B9A7FCE}"/>
              </a:ext>
            </a:extLst>
          </p:cNvPr>
          <p:cNvSpPr/>
          <p:nvPr/>
        </p:nvSpPr>
        <p:spPr>
          <a:xfrm>
            <a:off x="5990868" y="6175329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6" name="대각선 줄무늬 331">
            <a:extLst>
              <a:ext uri="{FF2B5EF4-FFF2-40B4-BE49-F238E27FC236}">
                <a16:creationId xmlns:a16="http://schemas.microsoft.com/office/drawing/2014/main" id="{820F9F17-B3E4-2B63-E727-111828EB5ED4}"/>
              </a:ext>
            </a:extLst>
          </p:cNvPr>
          <p:cNvSpPr/>
          <p:nvPr/>
        </p:nvSpPr>
        <p:spPr>
          <a:xfrm rot="13500000">
            <a:off x="4251735" y="5576217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42" name="대각선 줄무늬 332">
            <a:extLst>
              <a:ext uri="{FF2B5EF4-FFF2-40B4-BE49-F238E27FC236}">
                <a16:creationId xmlns:a16="http://schemas.microsoft.com/office/drawing/2014/main" id="{F2F06AF9-656A-59ED-46C5-7D66247E676B}"/>
              </a:ext>
            </a:extLst>
          </p:cNvPr>
          <p:cNvSpPr/>
          <p:nvPr/>
        </p:nvSpPr>
        <p:spPr>
          <a:xfrm rot="13500000">
            <a:off x="6207468" y="5576217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237295C-C12D-E92A-DE4A-F2E96FD348A4}"/>
              </a:ext>
            </a:extLst>
          </p:cNvPr>
          <p:cNvGrpSpPr/>
          <p:nvPr/>
        </p:nvGrpSpPr>
        <p:grpSpPr>
          <a:xfrm>
            <a:off x="7420390" y="5881554"/>
            <a:ext cx="2479181" cy="307777"/>
            <a:chOff x="11224160" y="4588824"/>
            <a:chExt cx="2479181" cy="307777"/>
          </a:xfrm>
        </p:grpSpPr>
        <p:sp>
          <p:nvSpPr>
            <p:cNvPr id="44" name="화살표: 아래쪽 82">
              <a:extLst>
                <a:ext uri="{FF2B5EF4-FFF2-40B4-BE49-F238E27FC236}">
                  <a16:creationId xmlns:a16="http://schemas.microsoft.com/office/drawing/2014/main" id="{ED034F34-967A-8903-1587-E6C17BBCC82F}"/>
                </a:ext>
              </a:extLst>
            </p:cNvPr>
            <p:cNvSpPr/>
            <p:nvPr/>
          </p:nvSpPr>
          <p:spPr>
            <a:xfrm rot="16200000">
              <a:off x="11312719" y="4582852"/>
              <a:ext cx="182880" cy="359997"/>
            </a:xfrm>
            <a:prstGeom prst="downArrow">
              <a:avLst/>
            </a:prstGeom>
            <a:solidFill>
              <a:srgbClr val="FEA40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B39D460-29ED-6E79-98E7-0EEE37CC9FAB}"/>
                </a:ext>
              </a:extLst>
            </p:cNvPr>
            <p:cNvSpPr txBox="1"/>
            <p:nvPr/>
          </p:nvSpPr>
          <p:spPr>
            <a:xfrm>
              <a:off x="11622435" y="4588824"/>
              <a:ext cx="20809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FEA402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1st-level ECC decoding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FEA402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FADFC59-5251-5EC4-6A32-1546F7A0EAF7}"/>
              </a:ext>
            </a:extLst>
          </p:cNvPr>
          <p:cNvGrpSpPr/>
          <p:nvPr/>
        </p:nvGrpSpPr>
        <p:grpSpPr>
          <a:xfrm>
            <a:off x="5416253" y="6355327"/>
            <a:ext cx="263391" cy="45719"/>
            <a:chOff x="9350727" y="2547672"/>
            <a:chExt cx="263391" cy="45719"/>
          </a:xfrm>
        </p:grpSpPr>
        <p:sp>
          <p:nvSpPr>
            <p:cNvPr id="47" name="타원 262">
              <a:extLst>
                <a:ext uri="{FF2B5EF4-FFF2-40B4-BE49-F238E27FC236}">
                  <a16:creationId xmlns:a16="http://schemas.microsoft.com/office/drawing/2014/main" id="{B11F97E7-2B58-25FA-2A84-42A95AB71F8B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8" name="타원 263">
              <a:extLst>
                <a:ext uri="{FF2B5EF4-FFF2-40B4-BE49-F238E27FC236}">
                  <a16:creationId xmlns:a16="http://schemas.microsoft.com/office/drawing/2014/main" id="{6003A130-95B0-F314-A97E-DAA851C5129C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9" name="타원 264">
              <a:extLst>
                <a:ext uri="{FF2B5EF4-FFF2-40B4-BE49-F238E27FC236}">
                  <a16:creationId xmlns:a16="http://schemas.microsoft.com/office/drawing/2014/main" id="{56880684-6CCE-4A78-29BA-FB7F2452992D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0" name="화살표: 아래쪽 64">
            <a:extLst>
              <a:ext uri="{FF2B5EF4-FFF2-40B4-BE49-F238E27FC236}">
                <a16:creationId xmlns:a16="http://schemas.microsoft.com/office/drawing/2014/main" id="{BD004155-33C9-0C9E-6E99-F640332651D5}"/>
              </a:ext>
            </a:extLst>
          </p:cNvPr>
          <p:cNvSpPr/>
          <p:nvPr/>
        </p:nvSpPr>
        <p:spPr>
          <a:xfrm>
            <a:off x="6774725" y="5668591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1" name="대각선 줄무늬 330">
            <a:extLst>
              <a:ext uri="{FF2B5EF4-FFF2-40B4-BE49-F238E27FC236}">
                <a16:creationId xmlns:a16="http://schemas.microsoft.com/office/drawing/2014/main" id="{3E501241-F6F2-0109-7D71-0578A0DB383C}"/>
              </a:ext>
            </a:extLst>
          </p:cNvPr>
          <p:cNvSpPr/>
          <p:nvPr/>
        </p:nvSpPr>
        <p:spPr>
          <a:xfrm rot="13500000">
            <a:off x="3177558" y="5576217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52" name="화살표: 아래쪽 64">
            <a:extLst>
              <a:ext uri="{FF2B5EF4-FFF2-40B4-BE49-F238E27FC236}">
                <a16:creationId xmlns:a16="http://schemas.microsoft.com/office/drawing/2014/main" id="{9252CF2E-2A04-C4CD-426E-A35150B8716C}"/>
              </a:ext>
            </a:extLst>
          </p:cNvPr>
          <p:cNvSpPr/>
          <p:nvPr/>
        </p:nvSpPr>
        <p:spPr>
          <a:xfrm>
            <a:off x="3464184" y="5943250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3" name="화살표: 아래쪽 64">
            <a:extLst>
              <a:ext uri="{FF2B5EF4-FFF2-40B4-BE49-F238E27FC236}">
                <a16:creationId xmlns:a16="http://schemas.microsoft.com/office/drawing/2014/main" id="{7CECE2C2-6B94-4573-4B6A-60FA5F737129}"/>
              </a:ext>
            </a:extLst>
          </p:cNvPr>
          <p:cNvSpPr/>
          <p:nvPr/>
        </p:nvSpPr>
        <p:spPr>
          <a:xfrm>
            <a:off x="4527498" y="5947461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75" name="화살표: 아래쪽 64">
            <a:extLst>
              <a:ext uri="{FF2B5EF4-FFF2-40B4-BE49-F238E27FC236}">
                <a16:creationId xmlns:a16="http://schemas.microsoft.com/office/drawing/2014/main" id="{138F1301-2DEA-548C-D072-DE44332DC82E}"/>
              </a:ext>
            </a:extLst>
          </p:cNvPr>
          <p:cNvSpPr/>
          <p:nvPr/>
        </p:nvSpPr>
        <p:spPr>
          <a:xfrm>
            <a:off x="6504850" y="5942695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직사각형 347">
            <a:extLst>
              <a:ext uri="{FF2B5EF4-FFF2-40B4-BE49-F238E27FC236}">
                <a16:creationId xmlns:a16="http://schemas.microsoft.com/office/drawing/2014/main" id="{58D197B6-34A9-33C4-6179-0FE67A5CA240}"/>
              </a:ext>
            </a:extLst>
          </p:cNvPr>
          <p:cNvSpPr/>
          <p:nvPr/>
        </p:nvSpPr>
        <p:spPr>
          <a:xfrm>
            <a:off x="3302178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직사각형 479">
            <a:extLst>
              <a:ext uri="{FF2B5EF4-FFF2-40B4-BE49-F238E27FC236}">
                <a16:creationId xmlns:a16="http://schemas.microsoft.com/office/drawing/2014/main" id="{8069F82E-0381-F666-5763-41D0B018DE41}"/>
              </a:ext>
            </a:extLst>
          </p:cNvPr>
          <p:cNvSpPr/>
          <p:nvPr/>
        </p:nvSpPr>
        <p:spPr>
          <a:xfrm>
            <a:off x="4382178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화살표: 아래쪽 64">
            <a:extLst>
              <a:ext uri="{FF2B5EF4-FFF2-40B4-BE49-F238E27FC236}">
                <a16:creationId xmlns:a16="http://schemas.microsoft.com/office/drawing/2014/main" id="{2FDAECE3-C8C4-B310-FD0B-6F85CF7A04DC}"/>
              </a:ext>
            </a:extLst>
          </p:cNvPr>
          <p:cNvSpPr/>
          <p:nvPr/>
        </p:nvSpPr>
        <p:spPr>
          <a:xfrm>
            <a:off x="3625945" y="5178870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8" name="Arrow: Bent 7">
            <a:extLst>
              <a:ext uri="{FF2B5EF4-FFF2-40B4-BE49-F238E27FC236}">
                <a16:creationId xmlns:a16="http://schemas.microsoft.com/office/drawing/2014/main" id="{0A257EA4-6E42-9962-E833-A118468681FA}"/>
              </a:ext>
            </a:extLst>
          </p:cNvPr>
          <p:cNvSpPr/>
          <p:nvPr/>
        </p:nvSpPr>
        <p:spPr>
          <a:xfrm rot="10800000">
            <a:off x="8148839" y="5226494"/>
            <a:ext cx="1458458" cy="164605"/>
          </a:xfrm>
          <a:prstGeom prst="bentArrow">
            <a:avLst>
              <a:gd name="adj1" fmla="val 27786"/>
              <a:gd name="adj2" fmla="val 13893"/>
              <a:gd name="adj3" fmla="val 0"/>
              <a:gd name="adj4" fmla="val 4375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화살표: 아래쪽 64">
            <a:extLst>
              <a:ext uri="{FF2B5EF4-FFF2-40B4-BE49-F238E27FC236}">
                <a16:creationId xmlns:a16="http://schemas.microsoft.com/office/drawing/2014/main" id="{411D792E-28DD-2CF9-EB22-93EA416A2747}"/>
              </a:ext>
            </a:extLst>
          </p:cNvPr>
          <p:cNvSpPr/>
          <p:nvPr/>
        </p:nvSpPr>
        <p:spPr>
          <a:xfrm rot="5400000">
            <a:off x="6525667" y="2474140"/>
            <a:ext cx="82913" cy="5794967"/>
          </a:xfrm>
          <a:prstGeom prst="downArrow">
            <a:avLst>
              <a:gd name="adj1" fmla="val 52195"/>
              <a:gd name="adj2" fmla="val 1379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" name="화살표: 아래쪽 64">
            <a:extLst>
              <a:ext uri="{FF2B5EF4-FFF2-40B4-BE49-F238E27FC236}">
                <a16:creationId xmlns:a16="http://schemas.microsoft.com/office/drawing/2014/main" id="{45A52784-6D74-93B6-C211-8694D9206C88}"/>
              </a:ext>
            </a:extLst>
          </p:cNvPr>
          <p:cNvSpPr/>
          <p:nvPr/>
        </p:nvSpPr>
        <p:spPr>
          <a:xfrm>
            <a:off x="4708311" y="5182239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5" name="화살표: 아래쪽 64">
            <a:extLst>
              <a:ext uri="{FF2B5EF4-FFF2-40B4-BE49-F238E27FC236}">
                <a16:creationId xmlns:a16="http://schemas.microsoft.com/office/drawing/2014/main" id="{2F74845D-9B19-8102-8C77-0FFB76E50AAC}"/>
              </a:ext>
            </a:extLst>
          </p:cNvPr>
          <p:cNvSpPr/>
          <p:nvPr/>
        </p:nvSpPr>
        <p:spPr>
          <a:xfrm>
            <a:off x="6657088" y="5182043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2A3305-4013-7482-0795-3FAABE3FC093}"/>
              </a:ext>
            </a:extLst>
          </p:cNvPr>
          <p:cNvCxnSpPr/>
          <p:nvPr/>
        </p:nvCxnSpPr>
        <p:spPr>
          <a:xfrm>
            <a:off x="8860607" y="5215403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2180E0F-FDD4-CC3A-4F0A-C3D52FC7D35A}"/>
              </a:ext>
            </a:extLst>
          </p:cNvPr>
          <p:cNvCxnSpPr/>
          <p:nvPr/>
        </p:nvCxnSpPr>
        <p:spPr>
          <a:xfrm>
            <a:off x="8166340" y="5201579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305E310-163C-8AD0-92A7-B171F2A5A116}"/>
              </a:ext>
            </a:extLst>
          </p:cNvPr>
          <p:cNvCxnSpPr/>
          <p:nvPr/>
        </p:nvCxnSpPr>
        <p:spPr>
          <a:xfrm>
            <a:off x="7421273" y="5215403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sp>
        <p:nvSpPr>
          <p:cNvPr id="19" name="직사각형 489">
            <a:extLst>
              <a:ext uri="{FF2B5EF4-FFF2-40B4-BE49-F238E27FC236}">
                <a16:creationId xmlns:a16="http://schemas.microsoft.com/office/drawing/2014/main" id="{F57902E0-6F27-28EB-ACA7-E8CAF93D1F02}"/>
              </a:ext>
            </a:extLst>
          </p:cNvPr>
          <p:cNvSpPr/>
          <p:nvPr/>
        </p:nvSpPr>
        <p:spPr>
          <a:xfrm>
            <a:off x="6346235" y="5495124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554D0B5D-2927-2744-D373-0791533D1C68}"/>
              </a:ext>
            </a:extLst>
          </p:cNvPr>
          <p:cNvSpPr/>
          <p:nvPr/>
        </p:nvSpPr>
        <p:spPr>
          <a:xfrm>
            <a:off x="6215063" y="4629255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4848F15-59BF-EF21-610C-C9CC9E10D529}"/>
              </a:ext>
            </a:extLst>
          </p:cNvPr>
          <p:cNvGrpSpPr/>
          <p:nvPr/>
        </p:nvGrpSpPr>
        <p:grpSpPr>
          <a:xfrm>
            <a:off x="7375367" y="4633736"/>
            <a:ext cx="2264827" cy="420692"/>
            <a:chOff x="11319044" y="2716321"/>
            <a:chExt cx="2264827" cy="313380"/>
          </a:xfrm>
        </p:grpSpPr>
        <p:sp>
          <p:nvSpPr>
            <p:cNvPr id="71" name="화살표: 아래쪽 64">
              <a:extLst>
                <a:ext uri="{FF2B5EF4-FFF2-40B4-BE49-F238E27FC236}">
                  <a16:creationId xmlns:a16="http://schemas.microsoft.com/office/drawing/2014/main" id="{739A5B45-E3A1-E4D9-B546-AEBC4E1589E7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2" name="화살표: 아래쪽 64">
              <a:extLst>
                <a:ext uri="{FF2B5EF4-FFF2-40B4-BE49-F238E27FC236}">
                  <a16:creationId xmlns:a16="http://schemas.microsoft.com/office/drawing/2014/main" id="{2303186B-1586-C80F-90A4-A42F6609E21E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3" name="화살표: 아래쪽 64">
              <a:extLst>
                <a:ext uri="{FF2B5EF4-FFF2-40B4-BE49-F238E27FC236}">
                  <a16:creationId xmlns:a16="http://schemas.microsoft.com/office/drawing/2014/main" id="{DDD18439-3693-D066-8987-8D8C9561F8DF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4" name="화살표: 아래쪽 64">
              <a:extLst>
                <a:ext uri="{FF2B5EF4-FFF2-40B4-BE49-F238E27FC236}">
                  <a16:creationId xmlns:a16="http://schemas.microsoft.com/office/drawing/2014/main" id="{09D821F0-87A1-D7E4-4EA7-6CC3C502C498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40" name="Rectangle: Rounded Corners 139">
            <a:extLst>
              <a:ext uri="{FF2B5EF4-FFF2-40B4-BE49-F238E27FC236}">
                <a16:creationId xmlns:a16="http://schemas.microsoft.com/office/drawing/2014/main" id="{7998B11D-9551-CD40-03B8-A62554BE1E06}"/>
              </a:ext>
            </a:extLst>
          </p:cNvPr>
          <p:cNvSpPr/>
          <p:nvPr/>
        </p:nvSpPr>
        <p:spPr>
          <a:xfrm>
            <a:off x="1727670" y="3193463"/>
            <a:ext cx="8525934" cy="1615819"/>
          </a:xfrm>
          <a:prstGeom prst="roundRect">
            <a:avLst/>
          </a:prstGeom>
          <a:solidFill>
            <a:schemeClr val="bg2">
              <a:lumMod val="50000"/>
              <a:lumOff val="50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73B12E-B141-333A-84D1-2825EEB03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3" y="1926573"/>
            <a:ext cx="11365350" cy="3544865"/>
          </a:xfrm>
        </p:spPr>
        <p:txBody>
          <a:bodyPr/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/>
              <a:t>PoP</a:t>
            </a:r>
            <a:r>
              <a:rPr lang="en-US" dirty="0"/>
              <a:t>-ECC is a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strong</a:t>
            </a:r>
            <a:r>
              <a:rPr lang="en-US" dirty="0"/>
              <a:t> and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flexible</a:t>
            </a:r>
            <a:r>
              <a:rPr lang="en-US" dirty="0"/>
              <a:t> two-level ECC scheme to prevent severe memory errors.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First level:</a:t>
            </a:r>
            <a:r>
              <a:rPr lang="en-US" dirty="0"/>
              <a:t> extracts </a:t>
            </a:r>
            <a:r>
              <a:rPr lang="en-US" b="1" dirty="0">
                <a:solidFill>
                  <a:srgbClr val="FF4C4B"/>
                </a:solidFill>
              </a:rPr>
              <a:t>Virtual Parities (VPs) </a:t>
            </a:r>
            <a:r>
              <a:rPr lang="en-US" dirty="0">
                <a:solidFill>
                  <a:schemeClr val="tx1"/>
                </a:solidFill>
              </a:rPr>
              <a:t>from the weights.</a:t>
            </a:r>
            <a:endParaRPr lang="en-US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r>
              <a:rPr lang="en-US" b="1" dirty="0"/>
              <a:t>Second level:</a:t>
            </a:r>
            <a:r>
              <a:rPr lang="en-US" dirty="0"/>
              <a:t> protects VPs using </a:t>
            </a:r>
            <a:r>
              <a:rPr lang="en-US" b="1" dirty="0">
                <a:solidFill>
                  <a:srgbClr val="FF4C4B"/>
                </a:solidFill>
              </a:rPr>
              <a:t>Parities of Parities (PPs) </a:t>
            </a:r>
            <a:r>
              <a:rPr lang="en-US" dirty="0">
                <a:solidFill>
                  <a:schemeClr val="tx1"/>
                </a:solidFill>
              </a:rPr>
              <a:t>via</a:t>
            </a:r>
            <a:r>
              <a:rPr lang="en-US" b="1" dirty="0">
                <a:solidFill>
                  <a:srgbClr val="FF4C4B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RS encoding</a:t>
            </a:r>
            <a:r>
              <a:rPr lang="en-US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.</a:t>
            </a:r>
            <a:endParaRPr lang="en-US" b="1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  <a:buSzPts val="2400"/>
            </a:pPr>
            <a:endParaRPr lang="en-US" b="1" dirty="0">
              <a:solidFill>
                <a:srgbClr val="FF4C4B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C3674A-4B45-AEAB-2E3F-F52BE72BDC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1B33DB0-9304-646B-37BE-C89EE24F6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PoP</a:t>
            </a:r>
            <a:r>
              <a:rPr lang="en-US" dirty="0"/>
              <a:t>-ECC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28622C9-3159-C09E-3E89-FF108EF25EA7}"/>
              </a:ext>
            </a:extLst>
          </p:cNvPr>
          <p:cNvGrpSpPr/>
          <p:nvPr/>
        </p:nvGrpSpPr>
        <p:grpSpPr>
          <a:xfrm>
            <a:off x="7427726" y="5571822"/>
            <a:ext cx="2464569" cy="307777"/>
            <a:chOff x="11231496" y="4279092"/>
            <a:chExt cx="2464569" cy="307777"/>
          </a:xfrm>
        </p:grpSpPr>
        <p:sp>
          <p:nvSpPr>
            <p:cNvPr id="22" name="화살표: 아래쪽 84">
              <a:extLst>
                <a:ext uri="{FF2B5EF4-FFF2-40B4-BE49-F238E27FC236}">
                  <a16:creationId xmlns:a16="http://schemas.microsoft.com/office/drawing/2014/main" id="{CBCB75E3-AED5-C1B5-4FC5-600C940B216D}"/>
                </a:ext>
              </a:extLst>
            </p:cNvPr>
            <p:cNvSpPr/>
            <p:nvPr/>
          </p:nvSpPr>
          <p:spPr>
            <a:xfrm rot="16200000">
              <a:off x="11320055" y="4273120"/>
              <a:ext cx="182880" cy="359997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08E7C3-B0D7-5385-0F80-53E00B4F27EF}"/>
                </a:ext>
              </a:extLst>
            </p:cNvPr>
            <p:cNvSpPr txBox="1"/>
            <p:nvPr/>
          </p:nvSpPr>
          <p:spPr>
            <a:xfrm>
              <a:off x="11615158" y="4279092"/>
              <a:ext cx="20809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1st-level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04AF921-006C-1A12-D4B7-4A284FBAD44D}"/>
              </a:ext>
            </a:extLst>
          </p:cNvPr>
          <p:cNvGrpSpPr/>
          <p:nvPr/>
        </p:nvGrpSpPr>
        <p:grpSpPr>
          <a:xfrm>
            <a:off x="7375367" y="4813247"/>
            <a:ext cx="2264827" cy="236467"/>
            <a:chOff x="11319044" y="2716321"/>
            <a:chExt cx="2264827" cy="313380"/>
          </a:xfrm>
        </p:grpSpPr>
        <p:sp>
          <p:nvSpPr>
            <p:cNvPr id="38" name="화살표: 아래쪽 64">
              <a:extLst>
                <a:ext uri="{FF2B5EF4-FFF2-40B4-BE49-F238E27FC236}">
                  <a16:creationId xmlns:a16="http://schemas.microsoft.com/office/drawing/2014/main" id="{ED8B1A65-E27F-2F0C-44E9-479664C52CD5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9" name="화살표: 아래쪽 64">
              <a:extLst>
                <a:ext uri="{FF2B5EF4-FFF2-40B4-BE49-F238E27FC236}">
                  <a16:creationId xmlns:a16="http://schemas.microsoft.com/office/drawing/2014/main" id="{DF0479C7-5B4A-4FE3-2D1C-54284C96FD87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0" name="화살표: 아래쪽 64">
              <a:extLst>
                <a:ext uri="{FF2B5EF4-FFF2-40B4-BE49-F238E27FC236}">
                  <a16:creationId xmlns:a16="http://schemas.microsoft.com/office/drawing/2014/main" id="{8BDA9602-EC82-F7E8-61E8-6F7D14F32ADA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1" name="화살표: 아래쪽 64">
              <a:extLst>
                <a:ext uri="{FF2B5EF4-FFF2-40B4-BE49-F238E27FC236}">
                  <a16:creationId xmlns:a16="http://schemas.microsoft.com/office/drawing/2014/main" id="{5F89444F-B1B6-6ABB-AB30-679C933C5CAC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8" name="화살표: 아래쪽 84">
            <a:extLst>
              <a:ext uri="{FF2B5EF4-FFF2-40B4-BE49-F238E27FC236}">
                <a16:creationId xmlns:a16="http://schemas.microsoft.com/office/drawing/2014/main" id="{D295241D-9863-53A0-7DAD-896D70CB032C}"/>
              </a:ext>
            </a:extLst>
          </p:cNvPr>
          <p:cNvSpPr/>
          <p:nvPr/>
        </p:nvSpPr>
        <p:spPr>
          <a:xfrm rot="16200000">
            <a:off x="7501618" y="3446347"/>
            <a:ext cx="156625" cy="359997"/>
          </a:xfrm>
          <a:prstGeom prst="downArrow">
            <a:avLst/>
          </a:prstGeom>
          <a:solidFill>
            <a:sysClr val="windowText" lastClr="00000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452879E-34D2-9CB6-4198-9FE9B5BED6CB}"/>
              </a:ext>
            </a:extLst>
          </p:cNvPr>
          <p:cNvSpPr txBox="1"/>
          <p:nvPr/>
        </p:nvSpPr>
        <p:spPr>
          <a:xfrm>
            <a:off x="7783593" y="3473062"/>
            <a:ext cx="2161076" cy="263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60" name="그룹 374">
            <a:extLst>
              <a:ext uri="{FF2B5EF4-FFF2-40B4-BE49-F238E27FC236}">
                <a16:creationId xmlns:a16="http://schemas.microsoft.com/office/drawing/2014/main" id="{28584BDF-7FC6-6698-9B75-A0518D1C25CB}"/>
              </a:ext>
            </a:extLst>
          </p:cNvPr>
          <p:cNvGrpSpPr/>
          <p:nvPr/>
        </p:nvGrpSpPr>
        <p:grpSpPr>
          <a:xfrm>
            <a:off x="7396871" y="3748847"/>
            <a:ext cx="2549277" cy="307777"/>
            <a:chOff x="9880705" y="5406524"/>
            <a:chExt cx="2549277" cy="359369"/>
          </a:xfrm>
        </p:grpSpPr>
        <p:sp>
          <p:nvSpPr>
            <p:cNvPr id="61" name="화살표: 아래쪽 84">
              <a:extLst>
                <a:ext uri="{FF2B5EF4-FFF2-40B4-BE49-F238E27FC236}">
                  <a16:creationId xmlns:a16="http://schemas.microsoft.com/office/drawing/2014/main" id="{445FFFDB-2C7D-578D-C089-4891B5D79EC5}"/>
                </a:ext>
              </a:extLst>
            </p:cNvPr>
            <p:cNvSpPr/>
            <p:nvPr/>
          </p:nvSpPr>
          <p:spPr>
            <a:xfrm rot="16200000">
              <a:off x="9969264" y="5415380"/>
              <a:ext cx="182880" cy="359997"/>
            </a:xfrm>
            <a:prstGeom prst="downArrow">
              <a:avLst/>
            </a:prstGeom>
            <a:solidFill>
              <a:srgbClr val="0099E5"/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6788AA0D-0E13-035F-FA16-260864FA1C1D}"/>
                </a:ext>
              </a:extLst>
            </p:cNvPr>
            <p:cNvSpPr txBox="1"/>
            <p:nvPr/>
          </p:nvSpPr>
          <p:spPr>
            <a:xfrm>
              <a:off x="10267428" y="5406524"/>
              <a:ext cx="2162554" cy="359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0099E5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2nd-level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99E5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63" name="직사각형 59">
            <a:extLst>
              <a:ext uri="{FF2B5EF4-FFF2-40B4-BE49-F238E27FC236}">
                <a16:creationId xmlns:a16="http://schemas.microsoft.com/office/drawing/2014/main" id="{B3479639-10E7-C171-04A3-5D12874638A2}"/>
              </a:ext>
            </a:extLst>
          </p:cNvPr>
          <p:cNvSpPr/>
          <p:nvPr/>
        </p:nvSpPr>
        <p:spPr>
          <a:xfrm>
            <a:off x="295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직사각형 68">
            <a:extLst>
              <a:ext uri="{FF2B5EF4-FFF2-40B4-BE49-F238E27FC236}">
                <a16:creationId xmlns:a16="http://schemas.microsoft.com/office/drawing/2014/main" id="{9BE527FB-CC6F-AE7C-FCEC-66C1852C9DA9}"/>
              </a:ext>
            </a:extLst>
          </p:cNvPr>
          <p:cNvSpPr/>
          <p:nvPr/>
        </p:nvSpPr>
        <p:spPr>
          <a:xfrm>
            <a:off x="4033562" y="345811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6" name="직사각형 64">
            <a:extLst>
              <a:ext uri="{FF2B5EF4-FFF2-40B4-BE49-F238E27FC236}">
                <a16:creationId xmlns:a16="http://schemas.microsoft.com/office/drawing/2014/main" id="{853598C9-7BA1-F620-8055-5A69382A4A6F}"/>
              </a:ext>
            </a:extLst>
          </p:cNvPr>
          <p:cNvSpPr/>
          <p:nvPr/>
        </p:nvSpPr>
        <p:spPr>
          <a:xfrm>
            <a:off x="5997619" y="346105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68" name="직선 화살표 연결선 66">
            <a:extLst>
              <a:ext uri="{FF2B5EF4-FFF2-40B4-BE49-F238E27FC236}">
                <a16:creationId xmlns:a16="http://schemas.microsoft.com/office/drawing/2014/main" id="{1992DC09-89FD-84F6-15D8-7E9E8AE0B13B}"/>
              </a:ext>
            </a:extLst>
          </p:cNvPr>
          <p:cNvCxnSpPr>
            <a:cxnSpLocks/>
          </p:cNvCxnSpPr>
          <p:nvPr/>
        </p:nvCxnSpPr>
        <p:spPr>
          <a:xfrm>
            <a:off x="5990637" y="3421031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80" name="직사각형 37">
            <a:extLst>
              <a:ext uri="{FF2B5EF4-FFF2-40B4-BE49-F238E27FC236}">
                <a16:creationId xmlns:a16="http://schemas.microsoft.com/office/drawing/2014/main" id="{1016468A-6EE0-03DA-8671-9B2EF756B6E8}"/>
              </a:ext>
            </a:extLst>
          </p:cNvPr>
          <p:cNvSpPr/>
          <p:nvPr/>
        </p:nvSpPr>
        <p:spPr>
          <a:xfrm>
            <a:off x="2953562" y="4392145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1" name="직사각형 38">
            <a:extLst>
              <a:ext uri="{FF2B5EF4-FFF2-40B4-BE49-F238E27FC236}">
                <a16:creationId xmlns:a16="http://schemas.microsoft.com/office/drawing/2014/main" id="{8D9E3897-836A-FDE5-D26C-7A723C23B250}"/>
              </a:ext>
            </a:extLst>
          </p:cNvPr>
          <p:cNvSpPr/>
          <p:nvPr/>
        </p:nvSpPr>
        <p:spPr>
          <a:xfrm>
            <a:off x="4033562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2" name="직사각형 39">
            <a:extLst>
              <a:ext uri="{FF2B5EF4-FFF2-40B4-BE49-F238E27FC236}">
                <a16:creationId xmlns:a16="http://schemas.microsoft.com/office/drawing/2014/main" id="{77E0BC84-2648-002C-7CD5-87CD448922B5}"/>
              </a:ext>
            </a:extLst>
          </p:cNvPr>
          <p:cNvSpPr/>
          <p:nvPr/>
        </p:nvSpPr>
        <p:spPr>
          <a:xfrm>
            <a:off x="5992976" y="4392146"/>
            <a:ext cx="1080000" cy="228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3" name="직사각형 40">
            <a:extLst>
              <a:ext uri="{FF2B5EF4-FFF2-40B4-BE49-F238E27FC236}">
                <a16:creationId xmlns:a16="http://schemas.microsoft.com/office/drawing/2014/main" id="{51B8A694-89C0-5759-0DA3-8B5C90E54ECB}"/>
              </a:ext>
            </a:extLst>
          </p:cNvPr>
          <p:cNvSpPr/>
          <p:nvPr/>
        </p:nvSpPr>
        <p:spPr>
          <a:xfrm>
            <a:off x="7072683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직사각형 41">
            <a:extLst>
              <a:ext uri="{FF2B5EF4-FFF2-40B4-BE49-F238E27FC236}">
                <a16:creationId xmlns:a16="http://schemas.microsoft.com/office/drawing/2014/main" id="{00F32A7B-45F4-C2FB-E041-DFED0C277FE3}"/>
              </a:ext>
            </a:extLst>
          </p:cNvPr>
          <p:cNvSpPr/>
          <p:nvPr/>
        </p:nvSpPr>
        <p:spPr>
          <a:xfrm>
            <a:off x="7792390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9" name="직사각형 49">
            <a:extLst>
              <a:ext uri="{FF2B5EF4-FFF2-40B4-BE49-F238E27FC236}">
                <a16:creationId xmlns:a16="http://schemas.microsoft.com/office/drawing/2014/main" id="{5CAC8DB0-F997-3271-0E3B-68207F16619F}"/>
              </a:ext>
            </a:extLst>
          </p:cNvPr>
          <p:cNvSpPr/>
          <p:nvPr/>
        </p:nvSpPr>
        <p:spPr>
          <a:xfrm>
            <a:off x="8512246" y="43921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0" name="직사각형 50">
            <a:extLst>
              <a:ext uri="{FF2B5EF4-FFF2-40B4-BE49-F238E27FC236}">
                <a16:creationId xmlns:a16="http://schemas.microsoft.com/office/drawing/2014/main" id="{461458BD-8511-9D8D-F72F-96BDBC92378F}"/>
              </a:ext>
            </a:extLst>
          </p:cNvPr>
          <p:cNvSpPr/>
          <p:nvPr/>
        </p:nvSpPr>
        <p:spPr>
          <a:xfrm>
            <a:off x="9232246" y="4392147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1" name="굽은 화살표[B] 17">
            <a:extLst>
              <a:ext uri="{FF2B5EF4-FFF2-40B4-BE49-F238E27FC236}">
                <a16:creationId xmlns:a16="http://schemas.microsoft.com/office/drawing/2014/main" id="{0F0DD098-AC28-40FF-3ABE-41EA1556B2CF}"/>
              </a:ext>
            </a:extLst>
          </p:cNvPr>
          <p:cNvSpPr/>
          <p:nvPr/>
        </p:nvSpPr>
        <p:spPr>
          <a:xfrm rot="5400000">
            <a:off x="6485741" y="1237775"/>
            <a:ext cx="370401" cy="5938335"/>
          </a:xfrm>
          <a:prstGeom prst="bentArrow">
            <a:avLst>
              <a:gd name="adj1" fmla="val 10413"/>
              <a:gd name="adj2" fmla="val 14170"/>
              <a:gd name="adj3" fmla="val 16522"/>
              <a:gd name="adj4" fmla="val 35934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2" name="직사각형 16">
            <a:extLst>
              <a:ext uri="{FF2B5EF4-FFF2-40B4-BE49-F238E27FC236}">
                <a16:creationId xmlns:a16="http://schemas.microsoft.com/office/drawing/2014/main" id="{2D800371-2636-F05F-6113-7AF0830BAF07}"/>
              </a:ext>
            </a:extLst>
          </p:cNvPr>
          <p:cNvSpPr/>
          <p:nvPr/>
        </p:nvSpPr>
        <p:spPr>
          <a:xfrm>
            <a:off x="3309588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6" name="직사각형 484">
            <a:extLst>
              <a:ext uri="{FF2B5EF4-FFF2-40B4-BE49-F238E27FC236}">
                <a16:creationId xmlns:a16="http://schemas.microsoft.com/office/drawing/2014/main" id="{BEDDB8AB-B9E5-6238-5E49-B9B1B43B1CF5}"/>
              </a:ext>
            </a:extLst>
          </p:cNvPr>
          <p:cNvSpPr/>
          <p:nvPr/>
        </p:nvSpPr>
        <p:spPr>
          <a:xfrm>
            <a:off x="4395172" y="39354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0" name="직사각형 495">
            <a:extLst>
              <a:ext uri="{FF2B5EF4-FFF2-40B4-BE49-F238E27FC236}">
                <a16:creationId xmlns:a16="http://schemas.microsoft.com/office/drawing/2014/main" id="{0909DA46-7EB6-67FF-EC3C-94ED6A3B740B}"/>
              </a:ext>
            </a:extLst>
          </p:cNvPr>
          <p:cNvSpPr/>
          <p:nvPr/>
        </p:nvSpPr>
        <p:spPr>
          <a:xfrm>
            <a:off x="6372059" y="3929059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B465AA3-80ED-1F2F-F0A6-AC66E87FCFA2}"/>
              </a:ext>
            </a:extLst>
          </p:cNvPr>
          <p:cNvGrpSpPr/>
          <p:nvPr/>
        </p:nvGrpSpPr>
        <p:grpSpPr>
          <a:xfrm>
            <a:off x="5441965" y="3576992"/>
            <a:ext cx="263391" cy="45719"/>
            <a:chOff x="9350727" y="2547672"/>
            <a:chExt cx="263391" cy="45719"/>
          </a:xfrm>
        </p:grpSpPr>
        <p:sp>
          <p:nvSpPr>
            <p:cNvPr id="105" name="타원 262">
              <a:extLst>
                <a:ext uri="{FF2B5EF4-FFF2-40B4-BE49-F238E27FC236}">
                  <a16:creationId xmlns:a16="http://schemas.microsoft.com/office/drawing/2014/main" id="{B98BC031-97E2-B0D5-D8CE-2847D28C5BC4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6" name="타원 263">
              <a:extLst>
                <a:ext uri="{FF2B5EF4-FFF2-40B4-BE49-F238E27FC236}">
                  <a16:creationId xmlns:a16="http://schemas.microsoft.com/office/drawing/2014/main" id="{1DBB7D7E-CE90-53A8-6B47-9C7E4EC2F384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7" name="타원 264">
              <a:extLst>
                <a:ext uri="{FF2B5EF4-FFF2-40B4-BE49-F238E27FC236}">
                  <a16:creationId xmlns:a16="http://schemas.microsoft.com/office/drawing/2014/main" id="{DF6A6CB9-89F2-B79B-8B3B-75F75166A256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12" name="화살표: 아래쪽 64">
            <a:extLst>
              <a:ext uri="{FF2B5EF4-FFF2-40B4-BE49-F238E27FC236}">
                <a16:creationId xmlns:a16="http://schemas.microsoft.com/office/drawing/2014/main" id="{08D3C3D5-6648-0D35-DA54-F66B5F56EFD3}"/>
              </a:ext>
            </a:extLst>
          </p:cNvPr>
          <p:cNvSpPr/>
          <p:nvPr/>
        </p:nvSpPr>
        <p:spPr>
          <a:xfrm>
            <a:off x="7377141" y="4028425"/>
            <a:ext cx="99835" cy="365760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13" name="직사각형 335">
            <a:extLst>
              <a:ext uri="{FF2B5EF4-FFF2-40B4-BE49-F238E27FC236}">
                <a16:creationId xmlns:a16="http://schemas.microsoft.com/office/drawing/2014/main" id="{BDE88A74-3A50-FF6D-64D6-0E933696C565}"/>
              </a:ext>
            </a:extLst>
          </p:cNvPr>
          <p:cNvSpPr/>
          <p:nvPr/>
        </p:nvSpPr>
        <p:spPr>
          <a:xfrm>
            <a:off x="707301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4" name="직사각형 336">
            <a:extLst>
              <a:ext uri="{FF2B5EF4-FFF2-40B4-BE49-F238E27FC236}">
                <a16:creationId xmlns:a16="http://schemas.microsoft.com/office/drawing/2014/main" id="{134A22F9-5CC9-CB99-ABFA-9A5398E46745}"/>
              </a:ext>
            </a:extLst>
          </p:cNvPr>
          <p:cNvSpPr/>
          <p:nvPr/>
        </p:nvSpPr>
        <p:spPr>
          <a:xfrm>
            <a:off x="7792725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5" name="직사각형 337">
            <a:extLst>
              <a:ext uri="{FF2B5EF4-FFF2-40B4-BE49-F238E27FC236}">
                <a16:creationId xmlns:a16="http://schemas.microsoft.com/office/drawing/2014/main" id="{88DED91C-D90C-97C8-5D5C-795D22DB5F4A}"/>
              </a:ext>
            </a:extLst>
          </p:cNvPr>
          <p:cNvSpPr/>
          <p:nvPr/>
        </p:nvSpPr>
        <p:spPr>
          <a:xfrm>
            <a:off x="8512581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6" name="직사각형 533">
            <a:extLst>
              <a:ext uri="{FF2B5EF4-FFF2-40B4-BE49-F238E27FC236}">
                <a16:creationId xmlns:a16="http://schemas.microsoft.com/office/drawing/2014/main" id="{9C1181D9-EC75-3C77-C7F8-6FEEEC9A38A3}"/>
              </a:ext>
            </a:extLst>
          </p:cNvPr>
          <p:cNvSpPr/>
          <p:nvPr/>
        </p:nvSpPr>
        <p:spPr>
          <a:xfrm>
            <a:off x="6352912" y="5047152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7" name="직사각형 337">
            <a:extLst>
              <a:ext uri="{FF2B5EF4-FFF2-40B4-BE49-F238E27FC236}">
                <a16:creationId xmlns:a16="http://schemas.microsoft.com/office/drawing/2014/main" id="{762A7B77-EB67-27F0-A586-B0A002A71276}"/>
              </a:ext>
            </a:extLst>
          </p:cNvPr>
          <p:cNvSpPr/>
          <p:nvPr/>
        </p:nvSpPr>
        <p:spPr>
          <a:xfrm>
            <a:off x="9232288" y="5047152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8" name="직사각형 517">
            <a:extLst>
              <a:ext uri="{FF2B5EF4-FFF2-40B4-BE49-F238E27FC236}">
                <a16:creationId xmlns:a16="http://schemas.microsoft.com/office/drawing/2014/main" id="{771EA90F-0FB0-8E1B-287B-2BF8FE123BA8}"/>
              </a:ext>
            </a:extLst>
          </p:cNvPr>
          <p:cNvSpPr/>
          <p:nvPr/>
        </p:nvSpPr>
        <p:spPr>
          <a:xfrm>
            <a:off x="3309641" y="5056706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9" name="직사각형 525">
            <a:extLst>
              <a:ext uri="{FF2B5EF4-FFF2-40B4-BE49-F238E27FC236}">
                <a16:creationId xmlns:a16="http://schemas.microsoft.com/office/drawing/2014/main" id="{27B1373D-EC12-F7FA-EABF-A27BCFEDC330}"/>
              </a:ext>
            </a:extLst>
          </p:cNvPr>
          <p:cNvSpPr/>
          <p:nvPr/>
        </p:nvSpPr>
        <p:spPr>
          <a:xfrm>
            <a:off x="4391421" y="505442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r>
              <a:rPr kumimoji="1" lang="en-US" altLang="ko-Kore-KR" sz="1600" kern="1200">
                <a:solidFill>
                  <a:prstClr val="black"/>
                </a:solidFill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kern="1200" dirty="0">
              <a:solidFill>
                <a:prstClr val="black"/>
              </a:solidFill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122F1CE1-EEDE-AF76-104E-40DFC51A1613}"/>
              </a:ext>
            </a:extLst>
          </p:cNvPr>
          <p:cNvGrpSpPr/>
          <p:nvPr/>
        </p:nvGrpSpPr>
        <p:grpSpPr>
          <a:xfrm>
            <a:off x="3150421" y="3693068"/>
            <a:ext cx="531496" cy="685800"/>
            <a:chOff x="-1164156" y="3302230"/>
            <a:chExt cx="531496" cy="685800"/>
          </a:xfrm>
        </p:grpSpPr>
        <p:sp>
          <p:nvSpPr>
            <p:cNvPr id="121" name="화살표: 아래쪽 64">
              <a:extLst>
                <a:ext uri="{FF2B5EF4-FFF2-40B4-BE49-F238E27FC236}">
                  <a16:creationId xmlns:a16="http://schemas.microsoft.com/office/drawing/2014/main" id="{141A07AF-F81E-E6F3-E417-86AFE4042A74}"/>
                </a:ext>
              </a:extLst>
            </p:cNvPr>
            <p:cNvSpPr/>
            <p:nvPr/>
          </p:nvSpPr>
          <p:spPr>
            <a:xfrm>
              <a:off x="-1164156" y="3302230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2" name="굽은 화살표[B] 17">
              <a:extLst>
                <a:ext uri="{FF2B5EF4-FFF2-40B4-BE49-F238E27FC236}">
                  <a16:creationId xmlns:a16="http://schemas.microsoft.com/office/drawing/2014/main" id="{336A480A-6F3E-1D72-DDA9-94B8080C733F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B831B383-9A3B-7E5F-402D-A0D68D282BDD}"/>
              </a:ext>
            </a:extLst>
          </p:cNvPr>
          <p:cNvGrpSpPr/>
          <p:nvPr/>
        </p:nvGrpSpPr>
        <p:grpSpPr>
          <a:xfrm>
            <a:off x="4228997" y="3694105"/>
            <a:ext cx="531496" cy="685800"/>
            <a:chOff x="-1164156" y="3295879"/>
            <a:chExt cx="531496" cy="685800"/>
          </a:xfrm>
        </p:grpSpPr>
        <p:sp>
          <p:nvSpPr>
            <p:cNvPr id="124" name="화살표: 아래쪽 64">
              <a:extLst>
                <a:ext uri="{FF2B5EF4-FFF2-40B4-BE49-F238E27FC236}">
                  <a16:creationId xmlns:a16="http://schemas.microsoft.com/office/drawing/2014/main" id="{ADF474CA-BECB-DAA3-C00E-C3AE0651712D}"/>
                </a:ext>
              </a:extLst>
            </p:cNvPr>
            <p:cNvSpPr/>
            <p:nvPr/>
          </p:nvSpPr>
          <p:spPr>
            <a:xfrm>
              <a:off x="-1164156" y="329587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5" name="굽은 화살표[B] 17">
              <a:extLst>
                <a:ext uri="{FF2B5EF4-FFF2-40B4-BE49-F238E27FC236}">
                  <a16:creationId xmlns:a16="http://schemas.microsoft.com/office/drawing/2014/main" id="{7391B385-B707-1FB9-6676-3D977C25B523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F8CB458E-6EE7-B85D-C35C-DA320E81C2F5}"/>
              </a:ext>
            </a:extLst>
          </p:cNvPr>
          <p:cNvGrpSpPr/>
          <p:nvPr/>
        </p:nvGrpSpPr>
        <p:grpSpPr>
          <a:xfrm>
            <a:off x="6203847" y="3697578"/>
            <a:ext cx="531496" cy="685800"/>
            <a:chOff x="-1164156" y="3304347"/>
            <a:chExt cx="531496" cy="685800"/>
          </a:xfrm>
        </p:grpSpPr>
        <p:sp>
          <p:nvSpPr>
            <p:cNvPr id="127" name="화살표: 아래쪽 64">
              <a:extLst>
                <a:ext uri="{FF2B5EF4-FFF2-40B4-BE49-F238E27FC236}">
                  <a16:creationId xmlns:a16="http://schemas.microsoft.com/office/drawing/2014/main" id="{D72701E6-0C40-D0C8-050E-46ABB846D531}"/>
                </a:ext>
              </a:extLst>
            </p:cNvPr>
            <p:cNvSpPr/>
            <p:nvPr/>
          </p:nvSpPr>
          <p:spPr>
            <a:xfrm>
              <a:off x="-1164156" y="3304347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8" name="굽은 화살표[B] 17">
              <a:extLst>
                <a:ext uri="{FF2B5EF4-FFF2-40B4-BE49-F238E27FC236}">
                  <a16:creationId xmlns:a16="http://schemas.microsoft.com/office/drawing/2014/main" id="{8E3C3DE3-9696-5A38-32C3-7A8B0B091AFC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38" name="화살표: 아래쪽 64">
            <a:extLst>
              <a:ext uri="{FF2B5EF4-FFF2-40B4-BE49-F238E27FC236}">
                <a16:creationId xmlns:a16="http://schemas.microsoft.com/office/drawing/2014/main" id="{3096CBF7-ABD3-DEA6-C9F6-915264E696C9}"/>
              </a:ext>
            </a:extLst>
          </p:cNvPr>
          <p:cNvSpPr/>
          <p:nvPr/>
        </p:nvSpPr>
        <p:spPr>
          <a:xfrm>
            <a:off x="8088446" y="4033310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39" name="화살표: 아래쪽 64">
            <a:extLst>
              <a:ext uri="{FF2B5EF4-FFF2-40B4-BE49-F238E27FC236}">
                <a16:creationId xmlns:a16="http://schemas.microsoft.com/office/drawing/2014/main" id="{2C27510D-F748-BD45-6B8E-DD05DD7F7C4A}"/>
              </a:ext>
            </a:extLst>
          </p:cNvPr>
          <p:cNvSpPr/>
          <p:nvPr/>
        </p:nvSpPr>
        <p:spPr>
          <a:xfrm>
            <a:off x="8811038" y="4031937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E375D222-C5BA-8BF3-6C44-6D7945300A29}"/>
              </a:ext>
            </a:extLst>
          </p:cNvPr>
          <p:cNvSpPr txBox="1"/>
          <p:nvPr/>
        </p:nvSpPr>
        <p:spPr>
          <a:xfrm rot="16200000">
            <a:off x="1218262" y="3762405"/>
            <a:ext cx="14049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Encoding</a:t>
            </a:r>
            <a:endParaRPr lang="en-US" b="1" dirty="0"/>
          </a:p>
        </p:txBody>
      </p:sp>
      <p:sp>
        <p:nvSpPr>
          <p:cNvPr id="77" name="굽은 화살표[B] 17">
            <a:extLst>
              <a:ext uri="{FF2B5EF4-FFF2-40B4-BE49-F238E27FC236}">
                <a16:creationId xmlns:a16="http://schemas.microsoft.com/office/drawing/2014/main" id="{DA44EDC4-BBF9-2DB7-5C22-8E066EC4EB96}"/>
              </a:ext>
            </a:extLst>
          </p:cNvPr>
          <p:cNvSpPr/>
          <p:nvPr/>
        </p:nvSpPr>
        <p:spPr>
          <a:xfrm rot="5400000">
            <a:off x="6412486" y="4720657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C9ED9BE-9B26-ED51-1217-B0E01ECC7702}"/>
              </a:ext>
            </a:extLst>
          </p:cNvPr>
          <p:cNvSpPr/>
          <p:nvPr/>
        </p:nvSpPr>
        <p:spPr>
          <a:xfrm>
            <a:off x="4238567" y="4628879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F3A63B45-EC4E-2808-13EA-50B7CA8661B8}"/>
              </a:ext>
            </a:extLst>
          </p:cNvPr>
          <p:cNvSpPr/>
          <p:nvPr/>
        </p:nvSpPr>
        <p:spPr>
          <a:xfrm>
            <a:off x="3167043" y="4625120"/>
            <a:ext cx="55562" cy="1791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99620F0E-8AC2-652C-BCF9-59E1633C3D66}"/>
              </a:ext>
            </a:extLst>
          </p:cNvPr>
          <p:cNvSpPr/>
          <p:nvPr/>
        </p:nvSpPr>
        <p:spPr>
          <a:xfrm>
            <a:off x="6215063" y="4802849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3" name="굽은 화살표[B] 17">
            <a:extLst>
              <a:ext uri="{FF2B5EF4-FFF2-40B4-BE49-F238E27FC236}">
                <a16:creationId xmlns:a16="http://schemas.microsoft.com/office/drawing/2014/main" id="{2952B866-2DBF-E437-5C39-43BC6B83E747}"/>
              </a:ext>
            </a:extLst>
          </p:cNvPr>
          <p:cNvSpPr/>
          <p:nvPr/>
        </p:nvSpPr>
        <p:spPr>
          <a:xfrm rot="5400000">
            <a:off x="4434729" y="4726565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53A4026A-6DA3-0AFC-8831-105590764CA7}"/>
              </a:ext>
            </a:extLst>
          </p:cNvPr>
          <p:cNvSpPr/>
          <p:nvPr/>
        </p:nvSpPr>
        <p:spPr>
          <a:xfrm>
            <a:off x="4237306" y="4808757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5" name="굽은 화살표[B] 17">
            <a:extLst>
              <a:ext uri="{FF2B5EF4-FFF2-40B4-BE49-F238E27FC236}">
                <a16:creationId xmlns:a16="http://schemas.microsoft.com/office/drawing/2014/main" id="{C1A5C76B-7FCD-90E7-9981-4409DB75C84F}"/>
              </a:ext>
            </a:extLst>
          </p:cNvPr>
          <p:cNvSpPr/>
          <p:nvPr/>
        </p:nvSpPr>
        <p:spPr>
          <a:xfrm rot="5400000">
            <a:off x="3364466" y="4723672"/>
            <a:ext cx="132976" cy="499847"/>
          </a:xfrm>
          <a:prstGeom prst="bentArrow">
            <a:avLst>
              <a:gd name="adj1" fmla="val 28323"/>
              <a:gd name="adj2" fmla="val 23575"/>
              <a:gd name="adj3" fmla="val 25000"/>
              <a:gd name="adj4" fmla="val 43750"/>
            </a:avLst>
          </a:prstGeom>
          <a:solidFill>
            <a:sysClr val="windowText" lastClr="0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1004D2D9-FA6C-44E9-9E75-747506CAA5E1}"/>
              </a:ext>
            </a:extLst>
          </p:cNvPr>
          <p:cNvSpPr/>
          <p:nvPr/>
        </p:nvSpPr>
        <p:spPr>
          <a:xfrm>
            <a:off x="3167043" y="4805864"/>
            <a:ext cx="55562" cy="145389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ysDot"/>
            <a:miter lim="800000"/>
          </a:ln>
          <a:effectLst/>
        </p:spPr>
        <p:txBody>
          <a:bodyPr rtlCol="0" anchor="ctr"/>
          <a:lstStyle/>
          <a:p>
            <a:pPr algn="ctr" latinLnBrk="1">
              <a:buClrTx/>
            </a:pPr>
            <a:endParaRPr lang="en-US" sz="1800" kern="120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913D1B6-349C-CF5B-7AD1-564458ADB47D}"/>
              </a:ext>
            </a:extLst>
          </p:cNvPr>
          <p:cNvGrpSpPr/>
          <p:nvPr/>
        </p:nvGrpSpPr>
        <p:grpSpPr>
          <a:xfrm>
            <a:off x="5564658" y="5174703"/>
            <a:ext cx="263391" cy="45719"/>
            <a:chOff x="9350727" y="2547672"/>
            <a:chExt cx="263391" cy="45719"/>
          </a:xfrm>
        </p:grpSpPr>
        <p:sp>
          <p:nvSpPr>
            <p:cNvPr id="24" name="타원 262">
              <a:extLst>
                <a:ext uri="{FF2B5EF4-FFF2-40B4-BE49-F238E27FC236}">
                  <a16:creationId xmlns:a16="http://schemas.microsoft.com/office/drawing/2014/main" id="{EC34121B-C141-A5C0-47E3-1D0AC005FE4D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" name="타원 263">
              <a:extLst>
                <a:ext uri="{FF2B5EF4-FFF2-40B4-BE49-F238E27FC236}">
                  <a16:creationId xmlns:a16="http://schemas.microsoft.com/office/drawing/2014/main" id="{E09862D8-361D-1567-5A43-7993519BCCC1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6" name="타원 264">
              <a:extLst>
                <a:ext uri="{FF2B5EF4-FFF2-40B4-BE49-F238E27FC236}">
                  <a16:creationId xmlns:a16="http://schemas.microsoft.com/office/drawing/2014/main" id="{E99E9CD5-EE1A-739B-E118-A45483EAF513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27" name="화살표: 아래쪽 82">
            <a:extLst>
              <a:ext uri="{FF2B5EF4-FFF2-40B4-BE49-F238E27FC236}">
                <a16:creationId xmlns:a16="http://schemas.microsoft.com/office/drawing/2014/main" id="{13F19241-A9EC-1B02-18E5-EE901F45B297}"/>
              </a:ext>
            </a:extLst>
          </p:cNvPr>
          <p:cNvSpPr/>
          <p:nvPr/>
        </p:nvSpPr>
        <p:spPr>
          <a:xfrm rot="16200000">
            <a:off x="7513224" y="6185315"/>
            <a:ext cx="182880" cy="359997"/>
          </a:xfrm>
          <a:prstGeom prst="downArrow">
            <a:avLst/>
          </a:prstGeom>
          <a:solidFill>
            <a:srgbClr val="FF4C4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31C8BE-9E33-8744-1AD6-E7B84D296BB7}"/>
              </a:ext>
            </a:extLst>
          </p:cNvPr>
          <p:cNvSpPr txBox="1"/>
          <p:nvPr/>
        </p:nvSpPr>
        <p:spPr>
          <a:xfrm>
            <a:off x="7822940" y="6191287"/>
            <a:ext cx="2114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rgbClr val="FF4C4C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2nd-level ECC decoding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srgbClr val="FF4C4C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148F68D8-63D3-B3A0-06D3-0F11A03E1B8A}"/>
              </a:ext>
            </a:extLst>
          </p:cNvPr>
          <p:cNvGrpSpPr/>
          <p:nvPr/>
        </p:nvGrpSpPr>
        <p:grpSpPr>
          <a:xfrm>
            <a:off x="3153709" y="4814719"/>
            <a:ext cx="3125983" cy="1080109"/>
            <a:chOff x="3153709" y="4814719"/>
            <a:chExt cx="3125983" cy="689935"/>
          </a:xfrm>
        </p:grpSpPr>
        <p:sp>
          <p:nvSpPr>
            <p:cNvPr id="86" name="화살표: 아래쪽 64">
              <a:extLst>
                <a:ext uri="{FF2B5EF4-FFF2-40B4-BE49-F238E27FC236}">
                  <a16:creationId xmlns:a16="http://schemas.microsoft.com/office/drawing/2014/main" id="{1968BB67-E004-AEFE-840C-41EE61CF9040}"/>
                </a:ext>
              </a:extLst>
            </p:cNvPr>
            <p:cNvSpPr/>
            <p:nvPr/>
          </p:nvSpPr>
          <p:spPr>
            <a:xfrm>
              <a:off x="3153709" y="481471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6" name="화살표: 아래쪽 64">
              <a:extLst>
                <a:ext uri="{FF2B5EF4-FFF2-40B4-BE49-F238E27FC236}">
                  <a16:creationId xmlns:a16="http://schemas.microsoft.com/office/drawing/2014/main" id="{ACCA60FE-A323-039A-0923-2AEFB4F902DE}"/>
                </a:ext>
              </a:extLst>
            </p:cNvPr>
            <p:cNvSpPr/>
            <p:nvPr/>
          </p:nvSpPr>
          <p:spPr>
            <a:xfrm>
              <a:off x="6201729" y="4818854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8" name="화살표: 아래쪽 64">
              <a:extLst>
                <a:ext uri="{FF2B5EF4-FFF2-40B4-BE49-F238E27FC236}">
                  <a16:creationId xmlns:a16="http://schemas.microsoft.com/office/drawing/2014/main" id="{42B84D1F-5D1B-63C9-2C4C-B627277EAAA9}"/>
                </a:ext>
              </a:extLst>
            </p:cNvPr>
            <p:cNvSpPr/>
            <p:nvPr/>
          </p:nvSpPr>
          <p:spPr>
            <a:xfrm>
              <a:off x="4225233" y="4818478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82AFF5C3-CD91-F95C-BEEB-C65431818BCE}"/>
              </a:ext>
            </a:extLst>
          </p:cNvPr>
          <p:cNvSpPr txBox="1"/>
          <p:nvPr/>
        </p:nvSpPr>
        <p:spPr>
          <a:xfrm rot="16200000">
            <a:off x="1203105" y="5526280"/>
            <a:ext cx="14049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Decoding</a:t>
            </a:r>
            <a:endParaRPr lang="en-US" b="1"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3AD0C4F3-90CB-5BC8-A969-1DA9CA7270F6}"/>
              </a:ext>
            </a:extLst>
          </p:cNvPr>
          <p:cNvSpPr/>
          <p:nvPr/>
        </p:nvSpPr>
        <p:spPr>
          <a:xfrm>
            <a:off x="149265" y="1850060"/>
            <a:ext cx="11893469" cy="13514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92BB9325-10C5-6FF1-17C3-139856691694}"/>
              </a:ext>
            </a:extLst>
          </p:cNvPr>
          <p:cNvSpPr/>
          <p:nvPr/>
        </p:nvSpPr>
        <p:spPr>
          <a:xfrm>
            <a:off x="1384419" y="3194689"/>
            <a:ext cx="9250822" cy="362058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5B87678B-2B61-CDDA-AAF4-E8701F25FD70}"/>
              </a:ext>
            </a:extLst>
          </p:cNvPr>
          <p:cNvSpPr txBox="1"/>
          <p:nvPr/>
        </p:nvSpPr>
        <p:spPr>
          <a:xfrm>
            <a:off x="-416" y="2927395"/>
            <a:ext cx="12192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588" algn="ctr"/>
            <a:r>
              <a:rPr lang="en-US" altLang="ko-KR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Extracting a VP from raw data can be customized to the</a:t>
            </a:r>
            <a:br>
              <a:rPr lang="en-US" altLang="ko-KR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ko-KR" sz="2800" b="1">
                <a:solidFill>
                  <a:srgbClr val="FF4C4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target MCUs</a:t>
            </a:r>
            <a:r>
              <a:rPr lang="en-US" altLang="ko-KR"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indent="1588" algn="ctr"/>
            <a:endParaRPr lang="en-US" sz="28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1588" algn="ctr"/>
            <a:r>
              <a:rPr lang="en-US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PoP-ECC 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operates efficiently across various</a:t>
            </a:r>
            <a:b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800" b="1" dirty="0">
                <a:solidFill>
                  <a:srgbClr val="FF4C4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precisions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2800" b="1">
                <a:solidFill>
                  <a:srgbClr val="FF4C4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sizes</a:t>
            </a: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indent="1588" algn="ctr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1538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A24C9FA4-678A-E182-6D42-E0A205160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A05DB94A-010C-EA1D-2BA1-97CE98E61C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7008" y="2647254"/>
            <a:ext cx="6503042" cy="2328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/>
              <a:t>Quantization &amp; </a:t>
            </a:r>
            <a:br>
              <a:rPr lang="en-US" dirty="0"/>
            </a:br>
            <a:r>
              <a:rPr lang="en-US" dirty="0" err="1"/>
              <a:t>PoP</a:t>
            </a:r>
            <a:r>
              <a:rPr lang="en-US"/>
              <a:t>-ECC </a:t>
            </a:r>
            <a:r>
              <a:rPr lang="en-US" dirty="0"/>
              <a:t>(</a:t>
            </a:r>
            <a:r>
              <a:rPr lang="en-US" dirty="0" err="1"/>
              <a:t>Q+PoP</a:t>
            </a:r>
            <a:r>
              <a:rPr lang="en-US" dirty="0"/>
              <a:t>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79112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023A874D-73A7-A7AD-4C7F-14BAED9B6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2D6DC9E5-7390-AFB3-7C3B-A3CD3EA8AB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2680" y="1366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 err="1"/>
              <a:t>Q+PoP</a:t>
            </a:r>
            <a:endParaRPr dirty="0"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FEBD467F-04AC-14D6-3F0C-6C7139807D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6192" y="1897748"/>
            <a:ext cx="11365350" cy="3720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0"/>
              </a:spcBef>
            </a:pP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Q+PoP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combines the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 accuracy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of channel-wise quantization with the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robustness</a:t>
            </a:r>
            <a:r>
              <a:rPr lang="en-US" dirty="0"/>
              <a:t> </a:t>
            </a:r>
            <a:r>
              <a:rPr lang="en-US"/>
              <a:t>of PoP-ECC without extra SRAM for ECC redundancy. </a:t>
            </a: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>
              <a:solidFill>
                <a:srgbClr val="FF4C4B"/>
              </a:solidFill>
            </a:endParaRPr>
          </a:p>
          <a:p>
            <a:pPr marL="685800" lvl="1" indent="-228600">
              <a:spcBef>
                <a:spcPts val="0"/>
              </a:spcBef>
            </a:pPr>
            <a:endParaRPr lang="en-US" dirty="0"/>
          </a:p>
          <a:p>
            <a:pPr marL="685800" lvl="1" indent="-228600">
              <a:spcBef>
                <a:spcPts val="0"/>
              </a:spcBef>
            </a:pPr>
            <a:endParaRPr lang="en-US" dirty="0"/>
          </a:p>
          <a:p>
            <a:pPr marL="685800" lvl="1" indent="-228600">
              <a:spcBef>
                <a:spcPts val="0"/>
              </a:spcBef>
            </a:pPr>
            <a:endParaRPr lang="en-US" dirty="0"/>
          </a:p>
          <a:p>
            <a:pPr marL="685800" lvl="1" indent="-228600">
              <a:spcBef>
                <a:spcPts val="0"/>
              </a:spcBef>
              <a:buSzPts val="2400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AA8E9FF6-FA7A-D7B4-D161-BEBFBA0019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05" name="Oval 404">
            <a:extLst>
              <a:ext uri="{FF2B5EF4-FFF2-40B4-BE49-F238E27FC236}">
                <a16:creationId xmlns:a16="http://schemas.microsoft.com/office/drawing/2014/main" id="{B231DECA-A12D-EDE6-20F6-8D3391F79480}"/>
              </a:ext>
            </a:extLst>
          </p:cNvPr>
          <p:cNvSpPr/>
          <p:nvPr/>
        </p:nvSpPr>
        <p:spPr>
          <a:xfrm>
            <a:off x="5137961" y="3466838"/>
            <a:ext cx="3589945" cy="1465603"/>
          </a:xfrm>
          <a:prstGeom prst="ellipse">
            <a:avLst/>
          </a:prstGeom>
          <a:solidFill>
            <a:srgbClr val="00B05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Oval 405">
            <a:extLst>
              <a:ext uri="{FF2B5EF4-FFF2-40B4-BE49-F238E27FC236}">
                <a16:creationId xmlns:a16="http://schemas.microsoft.com/office/drawing/2014/main" id="{4234226F-C95B-AF6E-CE3E-B9EC2E2472D2}"/>
              </a:ext>
            </a:extLst>
          </p:cNvPr>
          <p:cNvSpPr/>
          <p:nvPr/>
        </p:nvSpPr>
        <p:spPr>
          <a:xfrm>
            <a:off x="2680378" y="3466839"/>
            <a:ext cx="3589945" cy="1465603"/>
          </a:xfrm>
          <a:prstGeom prst="ellipse">
            <a:avLst/>
          </a:prstGeom>
          <a:solidFill>
            <a:srgbClr val="00B0F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TextBox 407">
            <a:extLst>
              <a:ext uri="{FF2B5EF4-FFF2-40B4-BE49-F238E27FC236}">
                <a16:creationId xmlns:a16="http://schemas.microsoft.com/office/drawing/2014/main" id="{EE2F2777-7E70-B8C9-CEC5-84D9B9C3AF8D}"/>
              </a:ext>
            </a:extLst>
          </p:cNvPr>
          <p:cNvSpPr txBox="1"/>
          <p:nvPr/>
        </p:nvSpPr>
        <p:spPr>
          <a:xfrm>
            <a:off x="2688521" y="3825524"/>
            <a:ext cx="244730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Quantization</a:t>
            </a:r>
            <a:br>
              <a:rPr lang="en-US" sz="2400" b="1" dirty="0"/>
            </a:br>
            <a:r>
              <a:rPr lang="en-US" sz="1800" b="1" dirty="0"/>
              <a:t>(Channel-wise)</a:t>
            </a:r>
            <a:endParaRPr lang="en-US" sz="2400" b="1" dirty="0"/>
          </a:p>
        </p:txBody>
      </p:sp>
      <p:sp>
        <p:nvSpPr>
          <p:cNvPr id="409" name="TextBox 408">
            <a:extLst>
              <a:ext uri="{FF2B5EF4-FFF2-40B4-BE49-F238E27FC236}">
                <a16:creationId xmlns:a16="http://schemas.microsoft.com/office/drawing/2014/main" id="{87B07357-5CB3-679A-BD24-31E8621AAB99}"/>
              </a:ext>
            </a:extLst>
          </p:cNvPr>
          <p:cNvSpPr txBox="1"/>
          <p:nvPr/>
        </p:nvSpPr>
        <p:spPr>
          <a:xfrm>
            <a:off x="5035676" y="3938519"/>
            <a:ext cx="13450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/>
              <a:t>Q+PoP</a:t>
            </a:r>
            <a:endParaRPr lang="en-US" sz="2400" b="1" dirty="0"/>
          </a:p>
        </p:txBody>
      </p:sp>
      <p:sp>
        <p:nvSpPr>
          <p:cNvPr id="410" name="TextBox 409">
            <a:extLst>
              <a:ext uri="{FF2B5EF4-FFF2-40B4-BE49-F238E27FC236}">
                <a16:creationId xmlns:a16="http://schemas.microsoft.com/office/drawing/2014/main" id="{6FE1E91B-5083-27C1-5496-19D079377E85}"/>
              </a:ext>
            </a:extLst>
          </p:cNvPr>
          <p:cNvSpPr txBox="1"/>
          <p:nvPr/>
        </p:nvSpPr>
        <p:spPr>
          <a:xfrm>
            <a:off x="6362739" y="3825524"/>
            <a:ext cx="228920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/>
              <a:t>PoP</a:t>
            </a:r>
            <a:r>
              <a:rPr lang="en-US" sz="2400" b="1" dirty="0"/>
              <a:t>-ECC </a:t>
            </a:r>
            <a:r>
              <a:rPr lang="en-US" sz="1600" b="1" dirty="0"/>
              <a:t>(strong &amp; flexible )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7019511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5A250241-DAE2-FCF4-69AB-55448B32F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D89F86EF-840D-8A14-2183-B880BBFE36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 err="1"/>
              <a:t>Q+PoP</a:t>
            </a:r>
            <a:r>
              <a:rPr lang="en-US" dirty="0"/>
              <a:t> encoding process</a:t>
            </a:r>
            <a:endParaRPr dirty="0"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05CDCA95-9776-CD0F-7F76-E803CB04FE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24361"/>
            <a:ext cx="11365350" cy="354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228600">
              <a:spcBef>
                <a:spcPts val="0"/>
              </a:spcBef>
            </a:pPr>
            <a:r>
              <a:rPr lang="en-US" dirty="0"/>
              <a:t>Without loss of generality,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Q+PoP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reduces FP32 to INT6 using channel-wise quantization.</a:t>
            </a:r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20787FFB-19E4-B4D8-CAFF-412FE3A71B9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485D758-68B9-C3EA-1AAD-2AE08642E790}"/>
              </a:ext>
            </a:extLst>
          </p:cNvPr>
          <p:cNvSpPr txBox="1"/>
          <p:nvPr/>
        </p:nvSpPr>
        <p:spPr>
          <a:xfrm>
            <a:off x="8701288" y="3613651"/>
            <a:ext cx="2079402" cy="307777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Trained FP32 Weight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F3C75E-6699-6E8D-6C34-A0B9165944B6}"/>
              </a:ext>
            </a:extLst>
          </p:cNvPr>
          <p:cNvGrpSpPr/>
          <p:nvPr/>
        </p:nvGrpSpPr>
        <p:grpSpPr>
          <a:xfrm>
            <a:off x="6101613" y="3763350"/>
            <a:ext cx="263391" cy="45719"/>
            <a:chOff x="9350727" y="2547672"/>
            <a:chExt cx="263391" cy="45719"/>
          </a:xfrm>
        </p:grpSpPr>
        <p:sp>
          <p:nvSpPr>
            <p:cNvPr id="56" name="타원 262">
              <a:extLst>
                <a:ext uri="{FF2B5EF4-FFF2-40B4-BE49-F238E27FC236}">
                  <a16:creationId xmlns:a16="http://schemas.microsoft.com/office/drawing/2014/main" id="{E0BFBA3A-1076-C91D-1C80-9D63D05EF415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7" name="타원 263">
              <a:extLst>
                <a:ext uri="{FF2B5EF4-FFF2-40B4-BE49-F238E27FC236}">
                  <a16:creationId xmlns:a16="http://schemas.microsoft.com/office/drawing/2014/main" id="{1D83F5C4-0264-0094-7A57-33590125245C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8" name="타원 264">
              <a:extLst>
                <a:ext uri="{FF2B5EF4-FFF2-40B4-BE49-F238E27FC236}">
                  <a16:creationId xmlns:a16="http://schemas.microsoft.com/office/drawing/2014/main" id="{882D0119-A4FA-9B24-2037-11A4FC2C4AC0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69" name="직사각형 10">
            <a:extLst>
              <a:ext uri="{FF2B5EF4-FFF2-40B4-BE49-F238E27FC236}">
                <a16:creationId xmlns:a16="http://schemas.microsoft.com/office/drawing/2014/main" id="{D5B4639C-B588-4519-657B-7131A664FD05}"/>
              </a:ext>
            </a:extLst>
          </p:cNvPr>
          <p:cNvSpPr/>
          <p:nvPr/>
        </p:nvSpPr>
        <p:spPr>
          <a:xfrm>
            <a:off x="6770987" y="3671068"/>
            <a:ext cx="1980000" cy="228600"/>
          </a:xfrm>
          <a:prstGeom prst="rect">
            <a:avLst/>
          </a:prstGeom>
          <a:solidFill>
            <a:srgbClr val="A8E6C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4" name="직사각형 9">
            <a:extLst>
              <a:ext uri="{FF2B5EF4-FFF2-40B4-BE49-F238E27FC236}">
                <a16:creationId xmlns:a16="http://schemas.microsoft.com/office/drawing/2014/main" id="{10A1AD8B-EA00-FEEB-B956-E303E7ACC6BC}"/>
              </a:ext>
            </a:extLst>
          </p:cNvPr>
          <p:cNvSpPr/>
          <p:nvPr/>
        </p:nvSpPr>
        <p:spPr>
          <a:xfrm>
            <a:off x="3737004" y="3658652"/>
            <a:ext cx="1980000" cy="228600"/>
          </a:xfrm>
          <a:prstGeom prst="rect">
            <a:avLst/>
          </a:prstGeom>
          <a:solidFill>
            <a:srgbClr val="A8E6C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5" name="직사각형 8">
            <a:extLst>
              <a:ext uri="{FF2B5EF4-FFF2-40B4-BE49-F238E27FC236}">
                <a16:creationId xmlns:a16="http://schemas.microsoft.com/office/drawing/2014/main" id="{669327BE-7440-F76D-39CC-298D4AB1DB29}"/>
              </a:ext>
            </a:extLst>
          </p:cNvPr>
          <p:cNvSpPr/>
          <p:nvPr/>
        </p:nvSpPr>
        <p:spPr>
          <a:xfrm>
            <a:off x="1757004" y="3658427"/>
            <a:ext cx="1980000" cy="228600"/>
          </a:xfrm>
          <a:prstGeom prst="rect">
            <a:avLst/>
          </a:prstGeom>
          <a:solidFill>
            <a:srgbClr val="A8E6C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990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77860DDB-90D5-CCA2-0C73-F73BF2146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F1B32E72-1B63-BAF1-CE61-28230C5E79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 err="1"/>
              <a:t>Q+PoP</a:t>
            </a:r>
            <a:r>
              <a:rPr lang="en-US" dirty="0"/>
              <a:t> encoding process</a:t>
            </a:r>
            <a:endParaRPr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E1BDCB5D-79CD-048C-F01C-B1F7477EAE3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95" name="Google Shape;110;p4">
            <a:extLst>
              <a:ext uri="{FF2B5EF4-FFF2-40B4-BE49-F238E27FC236}">
                <a16:creationId xmlns:a16="http://schemas.microsoft.com/office/drawing/2014/main" id="{07626C3F-18F7-E82D-F148-4BB3E03A98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24361"/>
            <a:ext cx="11365350" cy="354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228600">
              <a:spcBef>
                <a:spcPts val="0"/>
              </a:spcBef>
            </a:pPr>
            <a:r>
              <a:rPr lang="en-US" dirty="0"/>
              <a:t>Without loss of generality,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Q+PoP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reduces FP32 to INT6 using channel-wise quantization.</a:t>
            </a:r>
          </a:p>
        </p:txBody>
      </p:sp>
      <p:grpSp>
        <p:nvGrpSpPr>
          <p:cNvPr id="6" name="그룹 69">
            <a:extLst>
              <a:ext uri="{FF2B5EF4-FFF2-40B4-BE49-F238E27FC236}">
                <a16:creationId xmlns:a16="http://schemas.microsoft.com/office/drawing/2014/main" id="{F8C3B18E-5033-F013-7690-FB5EA3D6245B}"/>
              </a:ext>
            </a:extLst>
          </p:cNvPr>
          <p:cNvGrpSpPr/>
          <p:nvPr/>
        </p:nvGrpSpPr>
        <p:grpSpPr>
          <a:xfrm>
            <a:off x="2833032" y="4006240"/>
            <a:ext cx="1089499" cy="307777"/>
            <a:chOff x="3064371" y="2403585"/>
            <a:chExt cx="1089499" cy="307777"/>
          </a:xfrm>
        </p:grpSpPr>
        <p:cxnSp>
          <p:nvCxnSpPr>
            <p:cNvPr id="7" name="직선 화살표 연결선 70">
              <a:extLst>
                <a:ext uri="{FF2B5EF4-FFF2-40B4-BE49-F238E27FC236}">
                  <a16:creationId xmlns:a16="http://schemas.microsoft.com/office/drawing/2014/main" id="{643F0B58-2A59-18CA-8681-A33BF37423D5}"/>
                </a:ext>
              </a:extLst>
            </p:cNvPr>
            <p:cNvCxnSpPr>
              <a:cxnSpLocks/>
            </p:cNvCxnSpPr>
            <p:nvPr/>
          </p:nvCxnSpPr>
          <p:spPr>
            <a:xfrm>
              <a:off x="3065380" y="2626739"/>
              <a:ext cx="1088490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C878A01-FC21-BEDA-1CD7-0382501E7B2E}"/>
                </a:ext>
              </a:extLst>
            </p:cNvPr>
            <p:cNvSpPr txBox="1"/>
            <p:nvPr/>
          </p:nvSpPr>
          <p:spPr>
            <a:xfrm>
              <a:off x="3064371" y="2403585"/>
              <a:ext cx="10884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6b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4C70FF2-F155-C666-48CA-B68D8B9E7DE9}"/>
              </a:ext>
            </a:extLst>
          </p:cNvPr>
          <p:cNvSpPr txBox="1"/>
          <p:nvPr/>
        </p:nvSpPr>
        <p:spPr>
          <a:xfrm>
            <a:off x="1753924" y="3999891"/>
            <a:ext cx="10820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1" name="화살표: 아래쪽 84">
            <a:extLst>
              <a:ext uri="{FF2B5EF4-FFF2-40B4-BE49-F238E27FC236}">
                <a16:creationId xmlns:a16="http://schemas.microsoft.com/office/drawing/2014/main" id="{7981267D-D59C-3E1F-861E-D1BA94CE6833}"/>
              </a:ext>
            </a:extLst>
          </p:cNvPr>
          <p:cNvSpPr/>
          <p:nvPr/>
        </p:nvSpPr>
        <p:spPr>
          <a:xfrm rot="16200000">
            <a:off x="8566159" y="4076650"/>
            <a:ext cx="156625" cy="359997"/>
          </a:xfrm>
          <a:prstGeom prst="downArrow">
            <a:avLst/>
          </a:prstGeom>
          <a:solidFill>
            <a:srgbClr val="00A98F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72B714-2037-8BCF-6183-6D7693C8FF6A}"/>
              </a:ext>
            </a:extLst>
          </p:cNvPr>
          <p:cNvSpPr txBox="1"/>
          <p:nvPr/>
        </p:nvSpPr>
        <p:spPr>
          <a:xfrm>
            <a:off x="8848134" y="4096936"/>
            <a:ext cx="2309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srgbClr val="00A98F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Channel-wise Quantization</a:t>
            </a:r>
            <a:endParaRPr lang="ko-KR" altLang="en-US" kern="1200" dirty="0">
              <a:solidFill>
                <a:srgbClr val="00A98F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6" name="직사각형 59">
            <a:extLst>
              <a:ext uri="{FF2B5EF4-FFF2-40B4-BE49-F238E27FC236}">
                <a16:creationId xmlns:a16="http://schemas.microsoft.com/office/drawing/2014/main" id="{259B1FFF-9B5D-DCC7-3E27-F928B84B8261}"/>
              </a:ext>
            </a:extLst>
          </p:cNvPr>
          <p:cNvSpPr/>
          <p:nvPr/>
        </p:nvSpPr>
        <p:spPr>
          <a:xfrm>
            <a:off x="1757006" y="4278618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27" name="직선 화살표 연결선 60">
            <a:extLst>
              <a:ext uri="{FF2B5EF4-FFF2-40B4-BE49-F238E27FC236}">
                <a16:creationId xmlns:a16="http://schemas.microsoft.com/office/drawing/2014/main" id="{B9FAD8E2-2265-D760-3C61-04437BB27283}"/>
              </a:ext>
            </a:extLst>
          </p:cNvPr>
          <p:cNvCxnSpPr>
            <a:cxnSpLocks/>
          </p:cNvCxnSpPr>
          <p:nvPr/>
        </p:nvCxnSpPr>
        <p:spPr>
          <a:xfrm>
            <a:off x="1751726" y="4227272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8" name="직사각형 68">
            <a:extLst>
              <a:ext uri="{FF2B5EF4-FFF2-40B4-BE49-F238E27FC236}">
                <a16:creationId xmlns:a16="http://schemas.microsoft.com/office/drawing/2014/main" id="{10D70FBA-5F79-3EB0-82AC-577791F11C6A}"/>
              </a:ext>
            </a:extLst>
          </p:cNvPr>
          <p:cNvSpPr/>
          <p:nvPr/>
        </p:nvSpPr>
        <p:spPr>
          <a:xfrm>
            <a:off x="2837006" y="4278618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9" name="직사각형 64">
            <a:extLst>
              <a:ext uri="{FF2B5EF4-FFF2-40B4-BE49-F238E27FC236}">
                <a16:creationId xmlns:a16="http://schemas.microsoft.com/office/drawing/2014/main" id="{405F4023-4A23-B58C-7149-AFAEE6454931}"/>
              </a:ext>
            </a:extLst>
          </p:cNvPr>
          <p:cNvSpPr/>
          <p:nvPr/>
        </p:nvSpPr>
        <p:spPr>
          <a:xfrm>
            <a:off x="4801063" y="4281558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30" name="그룹 65">
            <a:extLst>
              <a:ext uri="{FF2B5EF4-FFF2-40B4-BE49-F238E27FC236}">
                <a16:creationId xmlns:a16="http://schemas.microsoft.com/office/drawing/2014/main" id="{30301396-AEAB-3BCF-D8E2-126D6BE81EAF}"/>
              </a:ext>
            </a:extLst>
          </p:cNvPr>
          <p:cNvGrpSpPr/>
          <p:nvPr/>
        </p:nvGrpSpPr>
        <p:grpSpPr>
          <a:xfrm>
            <a:off x="4794081" y="4017016"/>
            <a:ext cx="1088490" cy="307777"/>
            <a:chOff x="3065380" y="2351943"/>
            <a:chExt cx="1088490" cy="376701"/>
          </a:xfrm>
        </p:grpSpPr>
        <p:cxnSp>
          <p:nvCxnSpPr>
            <p:cNvPr id="31" name="직선 화살표 연결선 66">
              <a:extLst>
                <a:ext uri="{FF2B5EF4-FFF2-40B4-BE49-F238E27FC236}">
                  <a16:creationId xmlns:a16="http://schemas.microsoft.com/office/drawing/2014/main" id="{A6BFA2CE-FBC8-4BE8-E6F3-0E2F75BBCA47}"/>
                </a:ext>
              </a:extLst>
            </p:cNvPr>
            <p:cNvCxnSpPr>
              <a:cxnSpLocks/>
            </p:cNvCxnSpPr>
            <p:nvPr/>
          </p:nvCxnSpPr>
          <p:spPr>
            <a:xfrm>
              <a:off x="3065380" y="2626739"/>
              <a:ext cx="1088490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8F66235-2481-F487-1471-1B1A1B263488}"/>
                </a:ext>
              </a:extLst>
            </p:cNvPr>
            <p:cNvSpPr txBox="1"/>
            <p:nvPr/>
          </p:nvSpPr>
          <p:spPr>
            <a:xfrm>
              <a:off x="3067718" y="2351943"/>
              <a:ext cx="1084643" cy="376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6b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920C43DF-0B8F-4714-1363-3326F1C58339}"/>
              </a:ext>
            </a:extLst>
          </p:cNvPr>
          <p:cNvSpPr txBox="1"/>
          <p:nvPr/>
        </p:nvSpPr>
        <p:spPr>
          <a:xfrm>
            <a:off x="8701288" y="3613651"/>
            <a:ext cx="2079402" cy="307777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Trained FP32 Weight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75C0460F-3C7E-7CF4-08CC-969701E18184}"/>
              </a:ext>
            </a:extLst>
          </p:cNvPr>
          <p:cNvGrpSpPr/>
          <p:nvPr/>
        </p:nvGrpSpPr>
        <p:grpSpPr>
          <a:xfrm>
            <a:off x="6101613" y="3763350"/>
            <a:ext cx="263391" cy="45719"/>
            <a:chOff x="9350727" y="2547672"/>
            <a:chExt cx="263391" cy="45719"/>
          </a:xfrm>
        </p:grpSpPr>
        <p:sp>
          <p:nvSpPr>
            <p:cNvPr id="87" name="타원 262">
              <a:extLst>
                <a:ext uri="{FF2B5EF4-FFF2-40B4-BE49-F238E27FC236}">
                  <a16:creationId xmlns:a16="http://schemas.microsoft.com/office/drawing/2014/main" id="{51938BFB-8F14-5585-58E9-2860B04F6BEC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88" name="타원 263">
              <a:extLst>
                <a:ext uri="{FF2B5EF4-FFF2-40B4-BE49-F238E27FC236}">
                  <a16:creationId xmlns:a16="http://schemas.microsoft.com/office/drawing/2014/main" id="{529453C8-A036-AE21-D8DA-2B1A47BD72B8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89" name="타원 264">
              <a:extLst>
                <a:ext uri="{FF2B5EF4-FFF2-40B4-BE49-F238E27FC236}">
                  <a16:creationId xmlns:a16="http://schemas.microsoft.com/office/drawing/2014/main" id="{41853F88-7B62-CBEC-05D5-EF7803AEB765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D5C9391-03E6-065A-991D-6A12E56C3779}"/>
              </a:ext>
            </a:extLst>
          </p:cNvPr>
          <p:cNvGrpSpPr/>
          <p:nvPr/>
        </p:nvGrpSpPr>
        <p:grpSpPr>
          <a:xfrm>
            <a:off x="4245409" y="4397494"/>
            <a:ext cx="263391" cy="45719"/>
            <a:chOff x="9350727" y="2547672"/>
            <a:chExt cx="263391" cy="45719"/>
          </a:xfrm>
        </p:grpSpPr>
        <p:sp>
          <p:nvSpPr>
            <p:cNvPr id="91" name="타원 262">
              <a:extLst>
                <a:ext uri="{FF2B5EF4-FFF2-40B4-BE49-F238E27FC236}">
                  <a16:creationId xmlns:a16="http://schemas.microsoft.com/office/drawing/2014/main" id="{9CF5349D-8523-164C-249D-9A5A061FB1EF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3" name="타원 263">
              <a:extLst>
                <a:ext uri="{FF2B5EF4-FFF2-40B4-BE49-F238E27FC236}">
                  <a16:creationId xmlns:a16="http://schemas.microsoft.com/office/drawing/2014/main" id="{01EE4705-1D67-3401-51E6-AA267A6A5589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4" name="타원 264">
              <a:extLst>
                <a:ext uri="{FF2B5EF4-FFF2-40B4-BE49-F238E27FC236}">
                  <a16:creationId xmlns:a16="http://schemas.microsoft.com/office/drawing/2014/main" id="{EF331F46-032D-69D8-5579-1E2C7DAC2B67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00" name="굽은 화살표[B] 17">
            <a:extLst>
              <a:ext uri="{FF2B5EF4-FFF2-40B4-BE49-F238E27FC236}">
                <a16:creationId xmlns:a16="http://schemas.microsoft.com/office/drawing/2014/main" id="{70465E75-D336-A31C-BB9D-2FD9E27B910E}"/>
              </a:ext>
            </a:extLst>
          </p:cNvPr>
          <p:cNvSpPr/>
          <p:nvPr/>
        </p:nvSpPr>
        <p:spPr>
          <a:xfrm rot="16200000" flipH="1">
            <a:off x="5529158" y="3782778"/>
            <a:ext cx="93111" cy="506292"/>
          </a:xfrm>
          <a:prstGeom prst="bentArrow">
            <a:avLst>
              <a:gd name="adj1" fmla="val 0"/>
              <a:gd name="adj2" fmla="val 13393"/>
              <a:gd name="adj3" fmla="val 15849"/>
              <a:gd name="adj4" fmla="val 34305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1" name="Arrow: Bent 100">
            <a:extLst>
              <a:ext uri="{FF2B5EF4-FFF2-40B4-BE49-F238E27FC236}">
                <a16:creationId xmlns:a16="http://schemas.microsoft.com/office/drawing/2014/main" id="{3263BCE4-0793-2B06-0363-0D2125527AD1}"/>
              </a:ext>
            </a:extLst>
          </p:cNvPr>
          <p:cNvSpPr/>
          <p:nvPr/>
        </p:nvSpPr>
        <p:spPr>
          <a:xfrm rot="10800000">
            <a:off x="5703002" y="3907750"/>
            <a:ext cx="2134386" cy="78535"/>
          </a:xfrm>
          <a:prstGeom prst="bentArrow">
            <a:avLst>
              <a:gd name="adj1" fmla="val 27786"/>
              <a:gd name="adj2" fmla="val 0"/>
              <a:gd name="adj3" fmla="val 0"/>
              <a:gd name="adj4" fmla="val 43750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2" name="직사각형 10">
            <a:extLst>
              <a:ext uri="{FF2B5EF4-FFF2-40B4-BE49-F238E27FC236}">
                <a16:creationId xmlns:a16="http://schemas.microsoft.com/office/drawing/2014/main" id="{DE622C32-81DA-7CCF-9B0A-6D3CE3C983DA}"/>
              </a:ext>
            </a:extLst>
          </p:cNvPr>
          <p:cNvSpPr/>
          <p:nvPr/>
        </p:nvSpPr>
        <p:spPr>
          <a:xfrm>
            <a:off x="6770987" y="3671068"/>
            <a:ext cx="1980000" cy="228600"/>
          </a:xfrm>
          <a:prstGeom prst="rect">
            <a:avLst/>
          </a:prstGeom>
          <a:solidFill>
            <a:srgbClr val="A8E6C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3" name="굽은 화살표[B] 17">
            <a:extLst>
              <a:ext uri="{FF2B5EF4-FFF2-40B4-BE49-F238E27FC236}">
                <a16:creationId xmlns:a16="http://schemas.microsoft.com/office/drawing/2014/main" id="{B85EAD95-A8F2-FB7C-21FB-4BD5E4BE7CDC}"/>
              </a:ext>
            </a:extLst>
          </p:cNvPr>
          <p:cNvSpPr/>
          <p:nvPr/>
        </p:nvSpPr>
        <p:spPr>
          <a:xfrm rot="16200000" flipH="1">
            <a:off x="3564181" y="3762421"/>
            <a:ext cx="98075" cy="506292"/>
          </a:xfrm>
          <a:prstGeom prst="bentArrow">
            <a:avLst>
              <a:gd name="adj1" fmla="val 0"/>
              <a:gd name="adj2" fmla="val 13393"/>
              <a:gd name="adj3" fmla="val 15849"/>
              <a:gd name="adj4" fmla="val 34305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4" name="Arrow: Bent 103">
            <a:extLst>
              <a:ext uri="{FF2B5EF4-FFF2-40B4-BE49-F238E27FC236}">
                <a16:creationId xmlns:a16="http://schemas.microsoft.com/office/drawing/2014/main" id="{CB477500-5627-FBD0-211E-E41E3DD41D28}"/>
              </a:ext>
            </a:extLst>
          </p:cNvPr>
          <p:cNvSpPr/>
          <p:nvPr/>
        </p:nvSpPr>
        <p:spPr>
          <a:xfrm rot="10800000">
            <a:off x="3763816" y="3889732"/>
            <a:ext cx="963188" cy="77506"/>
          </a:xfrm>
          <a:prstGeom prst="bentArrow">
            <a:avLst>
              <a:gd name="adj1" fmla="val 27786"/>
              <a:gd name="adj2" fmla="val 0"/>
              <a:gd name="adj3" fmla="val 0"/>
              <a:gd name="adj4" fmla="val 43750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5" name="굽은 화살표[B] 17">
            <a:extLst>
              <a:ext uri="{FF2B5EF4-FFF2-40B4-BE49-F238E27FC236}">
                <a16:creationId xmlns:a16="http://schemas.microsoft.com/office/drawing/2014/main" id="{4F35D67C-4561-EAF6-6094-0B8223B57D2A}"/>
              </a:ext>
            </a:extLst>
          </p:cNvPr>
          <p:cNvSpPr/>
          <p:nvPr/>
        </p:nvSpPr>
        <p:spPr>
          <a:xfrm rot="16200000" flipH="1">
            <a:off x="2412361" y="3842963"/>
            <a:ext cx="84154" cy="335944"/>
          </a:xfrm>
          <a:prstGeom prst="bentArrow">
            <a:avLst>
              <a:gd name="adj1" fmla="val 0"/>
              <a:gd name="adj2" fmla="val 13393"/>
              <a:gd name="adj3" fmla="val 15849"/>
              <a:gd name="adj4" fmla="val 34305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6" name="Arrow: Bent 105">
            <a:extLst>
              <a:ext uri="{FF2B5EF4-FFF2-40B4-BE49-F238E27FC236}">
                <a16:creationId xmlns:a16="http://schemas.microsoft.com/office/drawing/2014/main" id="{AD825B75-318B-EE56-6430-D9CCCE3B25CD}"/>
              </a:ext>
            </a:extLst>
          </p:cNvPr>
          <p:cNvSpPr/>
          <p:nvPr/>
        </p:nvSpPr>
        <p:spPr>
          <a:xfrm rot="10800000">
            <a:off x="2463405" y="3891035"/>
            <a:ext cx="283597" cy="78321"/>
          </a:xfrm>
          <a:prstGeom prst="bentArrow">
            <a:avLst>
              <a:gd name="adj1" fmla="val 27786"/>
              <a:gd name="adj2" fmla="val 0"/>
              <a:gd name="adj3" fmla="val 0"/>
              <a:gd name="adj4" fmla="val 43750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7" name="직사각형 9">
            <a:extLst>
              <a:ext uri="{FF2B5EF4-FFF2-40B4-BE49-F238E27FC236}">
                <a16:creationId xmlns:a16="http://schemas.microsoft.com/office/drawing/2014/main" id="{4D4FCBDC-E2E4-8C36-61AA-B14D1286C272}"/>
              </a:ext>
            </a:extLst>
          </p:cNvPr>
          <p:cNvSpPr/>
          <p:nvPr/>
        </p:nvSpPr>
        <p:spPr>
          <a:xfrm>
            <a:off x="3737004" y="3658652"/>
            <a:ext cx="1980000" cy="228600"/>
          </a:xfrm>
          <a:prstGeom prst="rect">
            <a:avLst/>
          </a:prstGeom>
          <a:solidFill>
            <a:srgbClr val="A8E6C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8" name="직사각형 8">
            <a:extLst>
              <a:ext uri="{FF2B5EF4-FFF2-40B4-BE49-F238E27FC236}">
                <a16:creationId xmlns:a16="http://schemas.microsoft.com/office/drawing/2014/main" id="{7D9BB24C-89F3-B809-8998-E5D1A19AD911}"/>
              </a:ext>
            </a:extLst>
          </p:cNvPr>
          <p:cNvSpPr/>
          <p:nvPr/>
        </p:nvSpPr>
        <p:spPr>
          <a:xfrm>
            <a:off x="1757004" y="3658427"/>
            <a:ext cx="1980000" cy="228600"/>
          </a:xfrm>
          <a:prstGeom prst="rect">
            <a:avLst/>
          </a:prstGeom>
          <a:solidFill>
            <a:srgbClr val="A8E6C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11195C51-9D0A-1A0D-157B-1A2BC1E55C7F}"/>
              </a:ext>
            </a:extLst>
          </p:cNvPr>
          <p:cNvSpPr txBox="1"/>
          <p:nvPr/>
        </p:nvSpPr>
        <p:spPr>
          <a:xfrm>
            <a:off x="5801009" y="4239029"/>
            <a:ext cx="1781727" cy="307777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Quantized  Weight</a:t>
            </a:r>
          </a:p>
        </p:txBody>
      </p:sp>
    </p:spTree>
    <p:extLst>
      <p:ext uri="{BB962C8B-B14F-4D97-AF65-F5344CB8AC3E}">
        <p14:creationId xmlns:p14="http://schemas.microsoft.com/office/powerpoint/2010/main" val="3145985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8FC10954-2049-7CA3-80AA-1689FFF6D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3D3A38F7-0A99-640A-6189-17975B3461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 err="1"/>
              <a:t>Q+PoP</a:t>
            </a:r>
            <a:r>
              <a:rPr lang="en-US" dirty="0"/>
              <a:t> encoding process</a:t>
            </a:r>
            <a:endParaRPr dirty="0"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D8E4D00A-0353-749F-DBF4-4C15A0C5A4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24361"/>
            <a:ext cx="11656570" cy="354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In </a:t>
            </a:r>
            <a:r>
              <a:rPr lang="en-US" dirty="0">
                <a:solidFill>
                  <a:schemeClr val="tx1"/>
                </a:solidFill>
              </a:rPr>
              <a:t>the first stage, a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4-bit </a:t>
            </a:r>
            <a:r>
              <a:rPr lang="en-US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Virutual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Parity (VP) </a:t>
            </a:r>
            <a:r>
              <a:rPr lang="en-US" dirty="0">
                <a:solidFill>
                  <a:schemeClr val="tx1"/>
                </a:solidFill>
              </a:rPr>
              <a:t>is generated from the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6-bit weight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marL="685800" lvl="1" indent="-228600">
              <a:spcBef>
                <a:spcPts val="0"/>
              </a:spcBef>
              <a:buSzPts val="2400"/>
            </a:pPr>
            <a:endParaRPr lang="en-US" sz="100" dirty="0">
              <a:solidFill>
                <a:schemeClr val="tx1"/>
              </a:solidFill>
            </a:endParaRPr>
          </a:p>
          <a:p>
            <a:pPr marL="800100" lvl="1" indent="-342900">
              <a:spcBef>
                <a:spcPts val="0"/>
              </a:spcBef>
              <a:buSzPts val="2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The generated 4-bit VP is designed to correct all single- and double-bit errors in the upper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5-bits of the quantized weight.</a:t>
            </a:r>
          </a:p>
          <a:p>
            <a:pPr marL="800100" lvl="1" indent="-342900">
              <a:spcBef>
                <a:spcPts val="0"/>
              </a:spcBef>
              <a:buSzPts val="2400"/>
              <a:buFont typeface="Courier New" panose="02070309020205020404" pitchFamily="49" charset="0"/>
              <a:buChar char="o"/>
            </a:pPr>
            <a:endParaRPr lang="en-US" sz="500" dirty="0">
              <a:solidFill>
                <a:schemeClr val="tx1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In the second stage, </a:t>
            </a:r>
            <a:r>
              <a:rPr lang="en-US" dirty="0" err="1"/>
              <a:t>PoP</a:t>
            </a:r>
            <a:r>
              <a:rPr lang="en-US" dirty="0"/>
              <a:t>-ECC utilizes RS code to protect VPs on a symbol basis.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100" dirty="0"/>
          </a:p>
          <a:p>
            <a:pPr marL="800100" lvl="1" indent="-342900">
              <a:spcBef>
                <a:spcPts val="0"/>
              </a:spcBef>
              <a:buSzPts val="2400"/>
              <a:buFont typeface="Courier New" panose="02070309020205020404" pitchFamily="49" charset="0"/>
              <a:buChar char="o"/>
            </a:pPr>
            <a:r>
              <a:rPr lang="en-US" dirty="0" err="1"/>
              <a:t>Q+PoP</a:t>
            </a:r>
            <a:r>
              <a:rPr lang="en-US" dirty="0"/>
              <a:t> applies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4-bit RS encoding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to the eight VPs to 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generate 4 PPs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8A695AF6-2BC5-EE08-4CEC-211A833E971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grpSp>
        <p:nvGrpSpPr>
          <p:cNvPr id="31" name="그룹 69">
            <a:extLst>
              <a:ext uri="{FF2B5EF4-FFF2-40B4-BE49-F238E27FC236}">
                <a16:creationId xmlns:a16="http://schemas.microsoft.com/office/drawing/2014/main" id="{8189BEEB-E3C6-BE9A-DF40-E567049204B7}"/>
              </a:ext>
            </a:extLst>
          </p:cNvPr>
          <p:cNvGrpSpPr/>
          <p:nvPr/>
        </p:nvGrpSpPr>
        <p:grpSpPr>
          <a:xfrm>
            <a:off x="2833032" y="4006240"/>
            <a:ext cx="1089499" cy="307777"/>
            <a:chOff x="3064371" y="2403585"/>
            <a:chExt cx="1089499" cy="307777"/>
          </a:xfrm>
        </p:grpSpPr>
        <p:cxnSp>
          <p:nvCxnSpPr>
            <p:cNvPr id="32" name="직선 화살표 연결선 70">
              <a:extLst>
                <a:ext uri="{FF2B5EF4-FFF2-40B4-BE49-F238E27FC236}">
                  <a16:creationId xmlns:a16="http://schemas.microsoft.com/office/drawing/2014/main" id="{E212CBCC-D641-9671-0306-A4CAF347A72E}"/>
                </a:ext>
              </a:extLst>
            </p:cNvPr>
            <p:cNvCxnSpPr>
              <a:cxnSpLocks/>
            </p:cNvCxnSpPr>
            <p:nvPr/>
          </p:nvCxnSpPr>
          <p:spPr>
            <a:xfrm>
              <a:off x="3065380" y="2626739"/>
              <a:ext cx="1088490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7AC5AA2-D5A9-0D90-9899-E3801B549827}"/>
                </a:ext>
              </a:extLst>
            </p:cNvPr>
            <p:cNvSpPr txBox="1"/>
            <p:nvPr/>
          </p:nvSpPr>
          <p:spPr>
            <a:xfrm>
              <a:off x="3064371" y="2403585"/>
              <a:ext cx="10884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6b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FEFBB02-BC0D-7F7D-EA8F-73668FBCE9EF}"/>
              </a:ext>
            </a:extLst>
          </p:cNvPr>
          <p:cNvSpPr txBox="1"/>
          <p:nvPr/>
        </p:nvSpPr>
        <p:spPr>
          <a:xfrm>
            <a:off x="1753924" y="3999891"/>
            <a:ext cx="10820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5" name="화살표: 아래쪽 84">
            <a:extLst>
              <a:ext uri="{FF2B5EF4-FFF2-40B4-BE49-F238E27FC236}">
                <a16:creationId xmlns:a16="http://schemas.microsoft.com/office/drawing/2014/main" id="{EBCFC4AB-37E1-743E-03C1-AD5CD21E4759}"/>
              </a:ext>
            </a:extLst>
          </p:cNvPr>
          <p:cNvSpPr/>
          <p:nvPr/>
        </p:nvSpPr>
        <p:spPr>
          <a:xfrm rot="16200000">
            <a:off x="8566159" y="4359375"/>
            <a:ext cx="156625" cy="359997"/>
          </a:xfrm>
          <a:prstGeom prst="downArrow">
            <a:avLst/>
          </a:prstGeom>
          <a:solidFill>
            <a:sysClr val="windowText" lastClr="00000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7E6A998-1B27-BE9E-CBAE-192D80D7E7FE}"/>
              </a:ext>
            </a:extLst>
          </p:cNvPr>
          <p:cNvSpPr txBox="1"/>
          <p:nvPr/>
        </p:nvSpPr>
        <p:spPr>
          <a:xfrm>
            <a:off x="8848134" y="4386090"/>
            <a:ext cx="2161076" cy="263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7" name="화살표: 아래쪽 84">
            <a:extLst>
              <a:ext uri="{FF2B5EF4-FFF2-40B4-BE49-F238E27FC236}">
                <a16:creationId xmlns:a16="http://schemas.microsoft.com/office/drawing/2014/main" id="{85FC22A4-4DCB-3424-B11A-06B7B275F0A7}"/>
              </a:ext>
            </a:extLst>
          </p:cNvPr>
          <p:cNvSpPr/>
          <p:nvPr/>
        </p:nvSpPr>
        <p:spPr>
          <a:xfrm rot="16200000">
            <a:off x="8566159" y="4076650"/>
            <a:ext cx="156625" cy="359997"/>
          </a:xfrm>
          <a:prstGeom prst="downArrow">
            <a:avLst/>
          </a:prstGeom>
          <a:solidFill>
            <a:srgbClr val="00A98F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52FC34C-C91B-AC01-0D04-4ECA47987FD6}"/>
              </a:ext>
            </a:extLst>
          </p:cNvPr>
          <p:cNvSpPr txBox="1"/>
          <p:nvPr/>
        </p:nvSpPr>
        <p:spPr>
          <a:xfrm>
            <a:off x="8848134" y="4096936"/>
            <a:ext cx="2309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srgbClr val="00A98F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Channel-wise Quantization</a:t>
            </a:r>
            <a:endParaRPr lang="ko-KR" altLang="en-US" kern="1200" dirty="0">
              <a:solidFill>
                <a:srgbClr val="00A98F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39" name="그룹 374">
            <a:extLst>
              <a:ext uri="{FF2B5EF4-FFF2-40B4-BE49-F238E27FC236}">
                <a16:creationId xmlns:a16="http://schemas.microsoft.com/office/drawing/2014/main" id="{26B63C7A-A4D8-FC28-2A52-3675B5EEB27C}"/>
              </a:ext>
            </a:extLst>
          </p:cNvPr>
          <p:cNvGrpSpPr/>
          <p:nvPr/>
        </p:nvGrpSpPr>
        <p:grpSpPr>
          <a:xfrm>
            <a:off x="8461412" y="4661875"/>
            <a:ext cx="2549277" cy="307777"/>
            <a:chOff x="9880705" y="5406524"/>
            <a:chExt cx="2549277" cy="359369"/>
          </a:xfrm>
        </p:grpSpPr>
        <p:sp>
          <p:nvSpPr>
            <p:cNvPr id="40" name="화살표: 아래쪽 84">
              <a:extLst>
                <a:ext uri="{FF2B5EF4-FFF2-40B4-BE49-F238E27FC236}">
                  <a16:creationId xmlns:a16="http://schemas.microsoft.com/office/drawing/2014/main" id="{EA167644-505A-61C9-0EF9-757E755C5F33}"/>
                </a:ext>
              </a:extLst>
            </p:cNvPr>
            <p:cNvSpPr/>
            <p:nvPr/>
          </p:nvSpPr>
          <p:spPr>
            <a:xfrm rot="16200000">
              <a:off x="9969264" y="5415380"/>
              <a:ext cx="182880" cy="359997"/>
            </a:xfrm>
            <a:prstGeom prst="downArrow">
              <a:avLst/>
            </a:prstGeom>
            <a:solidFill>
              <a:srgbClr val="0099E5"/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A8CE4CC-6909-7A37-ACE3-B1F6335CE892}"/>
                </a:ext>
              </a:extLst>
            </p:cNvPr>
            <p:cNvSpPr txBox="1"/>
            <p:nvPr/>
          </p:nvSpPr>
          <p:spPr>
            <a:xfrm>
              <a:off x="10267428" y="5406524"/>
              <a:ext cx="2162554" cy="359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srgbClr val="0099E5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2nd-level ECC encoding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0099E5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42" name="직사각형 59">
            <a:extLst>
              <a:ext uri="{FF2B5EF4-FFF2-40B4-BE49-F238E27FC236}">
                <a16:creationId xmlns:a16="http://schemas.microsoft.com/office/drawing/2014/main" id="{D21DBC9A-3330-4340-5F33-4D2CA8E33174}"/>
              </a:ext>
            </a:extLst>
          </p:cNvPr>
          <p:cNvSpPr/>
          <p:nvPr/>
        </p:nvSpPr>
        <p:spPr>
          <a:xfrm>
            <a:off x="1757006" y="4278618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43" name="직선 화살표 연결선 60">
            <a:extLst>
              <a:ext uri="{FF2B5EF4-FFF2-40B4-BE49-F238E27FC236}">
                <a16:creationId xmlns:a16="http://schemas.microsoft.com/office/drawing/2014/main" id="{0E33C696-1566-E8BF-5EC3-ADFF56A7EE41}"/>
              </a:ext>
            </a:extLst>
          </p:cNvPr>
          <p:cNvCxnSpPr>
            <a:cxnSpLocks/>
          </p:cNvCxnSpPr>
          <p:nvPr/>
        </p:nvCxnSpPr>
        <p:spPr>
          <a:xfrm>
            <a:off x="1751726" y="4227272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44" name="직사각형 68">
            <a:extLst>
              <a:ext uri="{FF2B5EF4-FFF2-40B4-BE49-F238E27FC236}">
                <a16:creationId xmlns:a16="http://schemas.microsoft.com/office/drawing/2014/main" id="{11B90707-0616-0B30-99B2-22D6512AABB3}"/>
              </a:ext>
            </a:extLst>
          </p:cNvPr>
          <p:cNvSpPr/>
          <p:nvPr/>
        </p:nvSpPr>
        <p:spPr>
          <a:xfrm>
            <a:off x="2837006" y="4278618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45" name="직사각형 64">
            <a:extLst>
              <a:ext uri="{FF2B5EF4-FFF2-40B4-BE49-F238E27FC236}">
                <a16:creationId xmlns:a16="http://schemas.microsoft.com/office/drawing/2014/main" id="{C2BDD8E4-2AC8-7477-A0AC-30FB62F7BA5F}"/>
              </a:ext>
            </a:extLst>
          </p:cNvPr>
          <p:cNvSpPr/>
          <p:nvPr/>
        </p:nvSpPr>
        <p:spPr>
          <a:xfrm>
            <a:off x="4801063" y="4281558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46" name="그룹 65">
            <a:extLst>
              <a:ext uri="{FF2B5EF4-FFF2-40B4-BE49-F238E27FC236}">
                <a16:creationId xmlns:a16="http://schemas.microsoft.com/office/drawing/2014/main" id="{0A19D531-BC77-3B43-855E-7E940178A5D8}"/>
              </a:ext>
            </a:extLst>
          </p:cNvPr>
          <p:cNvGrpSpPr/>
          <p:nvPr/>
        </p:nvGrpSpPr>
        <p:grpSpPr>
          <a:xfrm>
            <a:off x="4794081" y="4017016"/>
            <a:ext cx="1088490" cy="307777"/>
            <a:chOff x="3065380" y="2351943"/>
            <a:chExt cx="1088490" cy="376701"/>
          </a:xfrm>
        </p:grpSpPr>
        <p:cxnSp>
          <p:nvCxnSpPr>
            <p:cNvPr id="47" name="직선 화살표 연결선 66">
              <a:extLst>
                <a:ext uri="{FF2B5EF4-FFF2-40B4-BE49-F238E27FC236}">
                  <a16:creationId xmlns:a16="http://schemas.microsoft.com/office/drawing/2014/main" id="{B4CAADBD-B187-AEB9-7579-29D279E40E81}"/>
                </a:ext>
              </a:extLst>
            </p:cNvPr>
            <p:cNvCxnSpPr>
              <a:cxnSpLocks/>
            </p:cNvCxnSpPr>
            <p:nvPr/>
          </p:nvCxnSpPr>
          <p:spPr>
            <a:xfrm>
              <a:off x="3065380" y="2626739"/>
              <a:ext cx="1088490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02C5B7C-D932-66CE-A43C-D2D810468B5E}"/>
                </a:ext>
              </a:extLst>
            </p:cNvPr>
            <p:cNvSpPr txBox="1"/>
            <p:nvPr/>
          </p:nvSpPr>
          <p:spPr>
            <a:xfrm>
              <a:off x="3067718" y="2351943"/>
              <a:ext cx="1084643" cy="376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6b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D7F7E726-2282-CDFB-57B1-6D327F222556}"/>
              </a:ext>
            </a:extLst>
          </p:cNvPr>
          <p:cNvSpPr txBox="1"/>
          <p:nvPr/>
        </p:nvSpPr>
        <p:spPr>
          <a:xfrm>
            <a:off x="5873309" y="5425069"/>
            <a:ext cx="72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29DF5FB-2FFB-1718-7868-43207EF2A058}"/>
              </a:ext>
            </a:extLst>
          </p:cNvPr>
          <p:cNvSpPr txBox="1"/>
          <p:nvPr/>
        </p:nvSpPr>
        <p:spPr>
          <a:xfrm>
            <a:off x="6591333" y="5420842"/>
            <a:ext cx="72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A7BE58F-1230-464E-7543-AA6CD4B7B759}"/>
              </a:ext>
            </a:extLst>
          </p:cNvPr>
          <p:cNvSpPr txBox="1"/>
          <p:nvPr/>
        </p:nvSpPr>
        <p:spPr>
          <a:xfrm>
            <a:off x="7320899" y="5425073"/>
            <a:ext cx="72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64A7E56-5A7A-D58F-52F2-F0F27167A4BD}"/>
              </a:ext>
            </a:extLst>
          </p:cNvPr>
          <p:cNvSpPr txBox="1"/>
          <p:nvPr/>
        </p:nvSpPr>
        <p:spPr>
          <a:xfrm>
            <a:off x="8033309" y="5425074"/>
            <a:ext cx="72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53" name="직선 화살표 연결선 31">
            <a:extLst>
              <a:ext uri="{FF2B5EF4-FFF2-40B4-BE49-F238E27FC236}">
                <a16:creationId xmlns:a16="http://schemas.microsoft.com/office/drawing/2014/main" id="{A05410E9-F1FF-4B98-8A01-BC55D647D6E7}"/>
              </a:ext>
            </a:extLst>
          </p:cNvPr>
          <p:cNvCxnSpPr>
            <a:cxnSpLocks/>
          </p:cNvCxnSpPr>
          <p:nvPr/>
        </p:nvCxnSpPr>
        <p:spPr>
          <a:xfrm>
            <a:off x="1757006" y="5495563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7CC9EBE6-1E69-D6CB-B6F5-04A6651ACA78}"/>
              </a:ext>
            </a:extLst>
          </p:cNvPr>
          <p:cNvSpPr txBox="1"/>
          <p:nvPr/>
        </p:nvSpPr>
        <p:spPr>
          <a:xfrm>
            <a:off x="1760091" y="5423495"/>
            <a:ext cx="10729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55" name="직선 화살표 연결선 33">
            <a:extLst>
              <a:ext uri="{FF2B5EF4-FFF2-40B4-BE49-F238E27FC236}">
                <a16:creationId xmlns:a16="http://schemas.microsoft.com/office/drawing/2014/main" id="{235AD404-5ABB-D23C-EAD2-541E070FAAD3}"/>
              </a:ext>
            </a:extLst>
          </p:cNvPr>
          <p:cNvCxnSpPr>
            <a:cxnSpLocks/>
          </p:cNvCxnSpPr>
          <p:nvPr/>
        </p:nvCxnSpPr>
        <p:spPr>
          <a:xfrm>
            <a:off x="2836115" y="5495563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271DE66-158F-17CF-8DB8-171ED97FC730}"/>
              </a:ext>
            </a:extLst>
          </p:cNvPr>
          <p:cNvSpPr txBox="1"/>
          <p:nvPr/>
        </p:nvSpPr>
        <p:spPr>
          <a:xfrm>
            <a:off x="2840216" y="5427727"/>
            <a:ext cx="1080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57" name="직선 화살표 연결선 35">
            <a:extLst>
              <a:ext uri="{FF2B5EF4-FFF2-40B4-BE49-F238E27FC236}">
                <a16:creationId xmlns:a16="http://schemas.microsoft.com/office/drawing/2014/main" id="{B7D42699-73D0-40AD-9D6D-BC6BC0BB299D}"/>
              </a:ext>
            </a:extLst>
          </p:cNvPr>
          <p:cNvCxnSpPr>
            <a:cxnSpLocks/>
          </p:cNvCxnSpPr>
          <p:nvPr/>
        </p:nvCxnSpPr>
        <p:spPr>
          <a:xfrm>
            <a:off x="4774453" y="5495563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A3C6919-4307-07F4-0AD1-E7D9DF976BA2}"/>
              </a:ext>
            </a:extLst>
          </p:cNvPr>
          <p:cNvSpPr txBox="1"/>
          <p:nvPr/>
        </p:nvSpPr>
        <p:spPr>
          <a:xfrm>
            <a:off x="4796419" y="5427729"/>
            <a:ext cx="1081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9" name="직사각형 37">
            <a:extLst>
              <a:ext uri="{FF2B5EF4-FFF2-40B4-BE49-F238E27FC236}">
                <a16:creationId xmlns:a16="http://schemas.microsoft.com/office/drawing/2014/main" id="{286C4356-7124-686E-9F21-B0334121FB78}"/>
              </a:ext>
            </a:extLst>
          </p:cNvPr>
          <p:cNvSpPr/>
          <p:nvPr/>
        </p:nvSpPr>
        <p:spPr>
          <a:xfrm>
            <a:off x="1757006" y="5212647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0" name="직사각형 38">
            <a:extLst>
              <a:ext uri="{FF2B5EF4-FFF2-40B4-BE49-F238E27FC236}">
                <a16:creationId xmlns:a16="http://schemas.microsoft.com/office/drawing/2014/main" id="{10531007-0564-E40D-CB0A-DB16931665C5}"/>
              </a:ext>
            </a:extLst>
          </p:cNvPr>
          <p:cNvSpPr/>
          <p:nvPr/>
        </p:nvSpPr>
        <p:spPr>
          <a:xfrm>
            <a:off x="2837006" y="5212648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1" name="직사각형 39">
            <a:extLst>
              <a:ext uri="{FF2B5EF4-FFF2-40B4-BE49-F238E27FC236}">
                <a16:creationId xmlns:a16="http://schemas.microsoft.com/office/drawing/2014/main" id="{F13F8A2D-DCFF-5216-A5A8-64FA787306E2}"/>
              </a:ext>
            </a:extLst>
          </p:cNvPr>
          <p:cNvSpPr/>
          <p:nvPr/>
        </p:nvSpPr>
        <p:spPr>
          <a:xfrm>
            <a:off x="4796420" y="5212648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2" name="직사각형 40">
            <a:extLst>
              <a:ext uri="{FF2B5EF4-FFF2-40B4-BE49-F238E27FC236}">
                <a16:creationId xmlns:a16="http://schemas.microsoft.com/office/drawing/2014/main" id="{157F496D-B87A-C95B-3CF5-B2E011962B57}"/>
              </a:ext>
            </a:extLst>
          </p:cNvPr>
          <p:cNvSpPr/>
          <p:nvPr/>
        </p:nvSpPr>
        <p:spPr>
          <a:xfrm>
            <a:off x="5876127" y="521264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3" name="직사각형 41">
            <a:extLst>
              <a:ext uri="{FF2B5EF4-FFF2-40B4-BE49-F238E27FC236}">
                <a16:creationId xmlns:a16="http://schemas.microsoft.com/office/drawing/2014/main" id="{EB055439-A6BE-FD44-7BB3-F6676F26CA0D}"/>
              </a:ext>
            </a:extLst>
          </p:cNvPr>
          <p:cNvSpPr/>
          <p:nvPr/>
        </p:nvSpPr>
        <p:spPr>
          <a:xfrm>
            <a:off x="6595834" y="521264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64" name="직선 화살표 연결선 42">
            <a:extLst>
              <a:ext uri="{FF2B5EF4-FFF2-40B4-BE49-F238E27FC236}">
                <a16:creationId xmlns:a16="http://schemas.microsoft.com/office/drawing/2014/main" id="{58341762-223B-C885-5576-F34EE419F972}"/>
              </a:ext>
            </a:extLst>
          </p:cNvPr>
          <p:cNvCxnSpPr>
            <a:cxnSpLocks/>
          </p:cNvCxnSpPr>
          <p:nvPr/>
        </p:nvCxnSpPr>
        <p:spPr>
          <a:xfrm>
            <a:off x="5875690" y="5496166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65" name="직선 화살표 연결선 43">
            <a:extLst>
              <a:ext uri="{FF2B5EF4-FFF2-40B4-BE49-F238E27FC236}">
                <a16:creationId xmlns:a16="http://schemas.microsoft.com/office/drawing/2014/main" id="{489A7A32-544C-4EEC-657E-250295E98DC1}"/>
              </a:ext>
            </a:extLst>
          </p:cNvPr>
          <p:cNvCxnSpPr>
            <a:cxnSpLocks/>
          </p:cNvCxnSpPr>
          <p:nvPr/>
        </p:nvCxnSpPr>
        <p:spPr>
          <a:xfrm>
            <a:off x="6593714" y="5496166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66" name="직선 화살표 연결선 44">
            <a:extLst>
              <a:ext uri="{FF2B5EF4-FFF2-40B4-BE49-F238E27FC236}">
                <a16:creationId xmlns:a16="http://schemas.microsoft.com/office/drawing/2014/main" id="{FF4937B0-AFF1-E2E9-AB8F-FB255149142E}"/>
              </a:ext>
            </a:extLst>
          </p:cNvPr>
          <p:cNvCxnSpPr>
            <a:cxnSpLocks/>
          </p:cNvCxnSpPr>
          <p:nvPr/>
        </p:nvCxnSpPr>
        <p:spPr>
          <a:xfrm>
            <a:off x="7323280" y="5496166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67" name="직선 화살표 연결선 45">
            <a:extLst>
              <a:ext uri="{FF2B5EF4-FFF2-40B4-BE49-F238E27FC236}">
                <a16:creationId xmlns:a16="http://schemas.microsoft.com/office/drawing/2014/main" id="{65338D3B-8342-7333-174D-1EC5675CE3A6}"/>
              </a:ext>
            </a:extLst>
          </p:cNvPr>
          <p:cNvCxnSpPr>
            <a:cxnSpLocks/>
          </p:cNvCxnSpPr>
          <p:nvPr/>
        </p:nvCxnSpPr>
        <p:spPr>
          <a:xfrm>
            <a:off x="8035690" y="5496166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68" name="직사각형 49">
            <a:extLst>
              <a:ext uri="{FF2B5EF4-FFF2-40B4-BE49-F238E27FC236}">
                <a16:creationId xmlns:a16="http://schemas.microsoft.com/office/drawing/2014/main" id="{F8A0D168-EDA2-AE82-7078-1D7EBDA0D6B3}"/>
              </a:ext>
            </a:extLst>
          </p:cNvPr>
          <p:cNvSpPr/>
          <p:nvPr/>
        </p:nvSpPr>
        <p:spPr>
          <a:xfrm>
            <a:off x="7315690" y="521264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직사각형 50">
            <a:extLst>
              <a:ext uri="{FF2B5EF4-FFF2-40B4-BE49-F238E27FC236}">
                <a16:creationId xmlns:a16="http://schemas.microsoft.com/office/drawing/2014/main" id="{E485A455-931F-1EF0-21A5-22819D3A6551}"/>
              </a:ext>
            </a:extLst>
          </p:cNvPr>
          <p:cNvSpPr/>
          <p:nvPr/>
        </p:nvSpPr>
        <p:spPr>
          <a:xfrm>
            <a:off x="8035690" y="5212649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0" name="굽은 화살표[B] 17">
            <a:extLst>
              <a:ext uri="{FF2B5EF4-FFF2-40B4-BE49-F238E27FC236}">
                <a16:creationId xmlns:a16="http://schemas.microsoft.com/office/drawing/2014/main" id="{7AA08270-14DC-762D-901C-B4B18DAD0A39}"/>
              </a:ext>
            </a:extLst>
          </p:cNvPr>
          <p:cNvSpPr/>
          <p:nvPr/>
        </p:nvSpPr>
        <p:spPr>
          <a:xfrm rot="5400000">
            <a:off x="5289185" y="2058277"/>
            <a:ext cx="370401" cy="5938335"/>
          </a:xfrm>
          <a:prstGeom prst="bentArrow">
            <a:avLst>
              <a:gd name="adj1" fmla="val 10413"/>
              <a:gd name="adj2" fmla="val 14170"/>
              <a:gd name="adj3" fmla="val 16522"/>
              <a:gd name="adj4" fmla="val 35934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71" name="직사각형 16">
            <a:extLst>
              <a:ext uri="{FF2B5EF4-FFF2-40B4-BE49-F238E27FC236}">
                <a16:creationId xmlns:a16="http://schemas.microsoft.com/office/drawing/2014/main" id="{4DEBF16B-9494-DAAF-C492-E3EF6379615C}"/>
              </a:ext>
            </a:extLst>
          </p:cNvPr>
          <p:cNvSpPr/>
          <p:nvPr/>
        </p:nvSpPr>
        <p:spPr>
          <a:xfrm>
            <a:off x="2113032" y="4749561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72" name="그룹 17">
            <a:extLst>
              <a:ext uri="{FF2B5EF4-FFF2-40B4-BE49-F238E27FC236}">
                <a16:creationId xmlns:a16="http://schemas.microsoft.com/office/drawing/2014/main" id="{1709A9A2-BB86-B7BD-8A61-45B3E49FC3DF}"/>
              </a:ext>
            </a:extLst>
          </p:cNvPr>
          <p:cNvGrpSpPr/>
          <p:nvPr/>
        </p:nvGrpSpPr>
        <p:grpSpPr>
          <a:xfrm>
            <a:off x="2096678" y="4941248"/>
            <a:ext cx="736354" cy="307777"/>
            <a:chOff x="3062888" y="2543881"/>
            <a:chExt cx="736354" cy="307777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1D620137-ADDA-406F-B88D-09D52449DF8A}"/>
                </a:ext>
              </a:extLst>
            </p:cNvPr>
            <p:cNvSpPr txBox="1"/>
            <p:nvPr/>
          </p:nvSpPr>
          <p:spPr>
            <a:xfrm>
              <a:off x="3062888" y="2543881"/>
              <a:ext cx="7236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4b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cxnSp>
          <p:nvCxnSpPr>
            <p:cNvPr id="74" name="직선 화살표 연결선 77">
              <a:extLst>
                <a:ext uri="{FF2B5EF4-FFF2-40B4-BE49-F238E27FC236}">
                  <a16:creationId xmlns:a16="http://schemas.microsoft.com/office/drawing/2014/main" id="{EF71A3F9-434F-7479-8CEE-6DE6127D72E9}"/>
                </a:ext>
              </a:extLst>
            </p:cNvPr>
            <p:cNvCxnSpPr>
              <a:cxnSpLocks/>
            </p:cNvCxnSpPr>
            <p:nvPr/>
          </p:nvCxnSpPr>
          <p:spPr>
            <a:xfrm>
              <a:off x="3075589" y="2626739"/>
              <a:ext cx="723653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</p:grpSp>
      <p:sp>
        <p:nvSpPr>
          <p:cNvPr id="75" name="직사각형 484">
            <a:extLst>
              <a:ext uri="{FF2B5EF4-FFF2-40B4-BE49-F238E27FC236}">
                <a16:creationId xmlns:a16="http://schemas.microsoft.com/office/drawing/2014/main" id="{3FB874E8-EEF9-0142-D413-6D5F2A9D4DF8}"/>
              </a:ext>
            </a:extLst>
          </p:cNvPr>
          <p:cNvSpPr/>
          <p:nvPr/>
        </p:nvSpPr>
        <p:spPr>
          <a:xfrm>
            <a:off x="3198616" y="4755920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76" name="그룹 485">
            <a:extLst>
              <a:ext uri="{FF2B5EF4-FFF2-40B4-BE49-F238E27FC236}">
                <a16:creationId xmlns:a16="http://schemas.microsoft.com/office/drawing/2014/main" id="{C17B4CC0-42D0-AB93-C195-2E870C9AB132}"/>
              </a:ext>
            </a:extLst>
          </p:cNvPr>
          <p:cNvGrpSpPr/>
          <p:nvPr/>
        </p:nvGrpSpPr>
        <p:grpSpPr>
          <a:xfrm>
            <a:off x="3187188" y="4941248"/>
            <a:ext cx="723654" cy="307777"/>
            <a:chOff x="3075588" y="2543881"/>
            <a:chExt cx="723654" cy="307777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0C20371-E95E-11E8-D7C3-AB2762810AB0}"/>
                </a:ext>
              </a:extLst>
            </p:cNvPr>
            <p:cNvSpPr txBox="1"/>
            <p:nvPr/>
          </p:nvSpPr>
          <p:spPr>
            <a:xfrm>
              <a:off x="3075588" y="2543881"/>
              <a:ext cx="7236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4b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cxnSp>
          <p:nvCxnSpPr>
            <p:cNvPr id="78" name="직선 화살표 연결선 493">
              <a:extLst>
                <a:ext uri="{FF2B5EF4-FFF2-40B4-BE49-F238E27FC236}">
                  <a16:creationId xmlns:a16="http://schemas.microsoft.com/office/drawing/2014/main" id="{BB15808A-66D0-69C9-165F-A21B0D1B64A4}"/>
                </a:ext>
              </a:extLst>
            </p:cNvPr>
            <p:cNvCxnSpPr>
              <a:cxnSpLocks/>
            </p:cNvCxnSpPr>
            <p:nvPr/>
          </p:nvCxnSpPr>
          <p:spPr>
            <a:xfrm>
              <a:off x="3075589" y="2626739"/>
              <a:ext cx="723653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</p:grpSp>
      <p:sp>
        <p:nvSpPr>
          <p:cNvPr id="79" name="직사각형 495">
            <a:extLst>
              <a:ext uri="{FF2B5EF4-FFF2-40B4-BE49-F238E27FC236}">
                <a16:creationId xmlns:a16="http://schemas.microsoft.com/office/drawing/2014/main" id="{C3B140A5-5AA2-68B7-BFD8-FD205B1E7AE2}"/>
              </a:ext>
            </a:extLst>
          </p:cNvPr>
          <p:cNvSpPr/>
          <p:nvPr/>
        </p:nvSpPr>
        <p:spPr>
          <a:xfrm>
            <a:off x="5175503" y="4749561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80" name="그룹 496">
            <a:extLst>
              <a:ext uri="{FF2B5EF4-FFF2-40B4-BE49-F238E27FC236}">
                <a16:creationId xmlns:a16="http://schemas.microsoft.com/office/drawing/2014/main" id="{CAF52B9F-E9D1-25B2-1FBA-1E8A1F560DAF}"/>
              </a:ext>
            </a:extLst>
          </p:cNvPr>
          <p:cNvGrpSpPr/>
          <p:nvPr/>
        </p:nvGrpSpPr>
        <p:grpSpPr>
          <a:xfrm>
            <a:off x="5142659" y="4937922"/>
            <a:ext cx="756497" cy="307777"/>
            <a:chOff x="3066904" y="2540555"/>
            <a:chExt cx="756497" cy="307777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F9129C4-D494-DD15-8666-A2E62214F411}"/>
                </a:ext>
              </a:extLst>
            </p:cNvPr>
            <p:cNvSpPr txBox="1"/>
            <p:nvPr/>
          </p:nvSpPr>
          <p:spPr>
            <a:xfrm>
              <a:off x="3066904" y="2540555"/>
              <a:ext cx="7236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4b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cxnSp>
          <p:nvCxnSpPr>
            <p:cNvPr id="82" name="직선 화살표 연결선 501">
              <a:extLst>
                <a:ext uri="{FF2B5EF4-FFF2-40B4-BE49-F238E27FC236}">
                  <a16:creationId xmlns:a16="http://schemas.microsoft.com/office/drawing/2014/main" id="{9DBE37BE-E85F-64C8-DF4A-BFF0284B9EE2}"/>
                </a:ext>
              </a:extLst>
            </p:cNvPr>
            <p:cNvCxnSpPr>
              <a:cxnSpLocks/>
            </p:cNvCxnSpPr>
            <p:nvPr/>
          </p:nvCxnSpPr>
          <p:spPr>
            <a:xfrm>
              <a:off x="3099748" y="2623564"/>
              <a:ext cx="723653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9CB5C63B-D2D9-49DD-FB42-8BBD2E9CEC82}"/>
              </a:ext>
            </a:extLst>
          </p:cNvPr>
          <p:cNvSpPr txBox="1"/>
          <p:nvPr/>
        </p:nvSpPr>
        <p:spPr>
          <a:xfrm>
            <a:off x="8701288" y="3613651"/>
            <a:ext cx="2079402" cy="307777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Trained FP32 Weight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610CA5D-8C91-4B55-9991-79B48F6CDDC1}"/>
              </a:ext>
            </a:extLst>
          </p:cNvPr>
          <p:cNvGrpSpPr/>
          <p:nvPr/>
        </p:nvGrpSpPr>
        <p:grpSpPr>
          <a:xfrm>
            <a:off x="6101613" y="3763350"/>
            <a:ext cx="263391" cy="45719"/>
            <a:chOff x="9350727" y="2547672"/>
            <a:chExt cx="263391" cy="45719"/>
          </a:xfrm>
        </p:grpSpPr>
        <p:sp>
          <p:nvSpPr>
            <p:cNvPr id="85" name="타원 262">
              <a:extLst>
                <a:ext uri="{FF2B5EF4-FFF2-40B4-BE49-F238E27FC236}">
                  <a16:creationId xmlns:a16="http://schemas.microsoft.com/office/drawing/2014/main" id="{0F304477-33B8-B59D-1E9D-F591088E7C45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86" name="타원 263">
              <a:extLst>
                <a:ext uri="{FF2B5EF4-FFF2-40B4-BE49-F238E27FC236}">
                  <a16:creationId xmlns:a16="http://schemas.microsoft.com/office/drawing/2014/main" id="{B8951311-C978-B365-0D36-A48EF2072900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87" name="타원 264">
              <a:extLst>
                <a:ext uri="{FF2B5EF4-FFF2-40B4-BE49-F238E27FC236}">
                  <a16:creationId xmlns:a16="http://schemas.microsoft.com/office/drawing/2014/main" id="{8F7B244F-1E46-9CD9-C544-749928FD25EA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C449B3B4-EB0F-ED79-90E4-DD6A06A9480C}"/>
              </a:ext>
            </a:extLst>
          </p:cNvPr>
          <p:cNvGrpSpPr/>
          <p:nvPr/>
        </p:nvGrpSpPr>
        <p:grpSpPr>
          <a:xfrm>
            <a:off x="4245409" y="4397494"/>
            <a:ext cx="263391" cy="45719"/>
            <a:chOff x="9350727" y="2547672"/>
            <a:chExt cx="263391" cy="45719"/>
          </a:xfrm>
        </p:grpSpPr>
        <p:sp>
          <p:nvSpPr>
            <p:cNvPr id="89" name="타원 262">
              <a:extLst>
                <a:ext uri="{FF2B5EF4-FFF2-40B4-BE49-F238E27FC236}">
                  <a16:creationId xmlns:a16="http://schemas.microsoft.com/office/drawing/2014/main" id="{7F974C68-148A-A236-0FA8-D67F31AB5CFF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0" name="타원 263">
              <a:extLst>
                <a:ext uri="{FF2B5EF4-FFF2-40B4-BE49-F238E27FC236}">
                  <a16:creationId xmlns:a16="http://schemas.microsoft.com/office/drawing/2014/main" id="{68479FBC-CC9C-B70D-ED08-9E9059B2F369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1" name="타원 264">
              <a:extLst>
                <a:ext uri="{FF2B5EF4-FFF2-40B4-BE49-F238E27FC236}">
                  <a16:creationId xmlns:a16="http://schemas.microsoft.com/office/drawing/2014/main" id="{825E1D45-4524-5FF9-7F58-D52ED4AA3DC7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C23631B3-B4B5-B194-F5C5-0606D85316B5}"/>
              </a:ext>
            </a:extLst>
          </p:cNvPr>
          <p:cNvGrpSpPr/>
          <p:nvPr/>
        </p:nvGrpSpPr>
        <p:grpSpPr>
          <a:xfrm>
            <a:off x="4248052" y="5336851"/>
            <a:ext cx="263391" cy="45719"/>
            <a:chOff x="9350727" y="2547672"/>
            <a:chExt cx="263391" cy="45719"/>
          </a:xfrm>
        </p:grpSpPr>
        <p:sp>
          <p:nvSpPr>
            <p:cNvPr id="93" name="타원 262">
              <a:extLst>
                <a:ext uri="{FF2B5EF4-FFF2-40B4-BE49-F238E27FC236}">
                  <a16:creationId xmlns:a16="http://schemas.microsoft.com/office/drawing/2014/main" id="{BF277A36-BEBC-8D2E-5D12-CE6E426BDE14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4" name="타원 263">
              <a:extLst>
                <a:ext uri="{FF2B5EF4-FFF2-40B4-BE49-F238E27FC236}">
                  <a16:creationId xmlns:a16="http://schemas.microsoft.com/office/drawing/2014/main" id="{35E42996-AF96-BB2F-21DC-CCA2C3B2A9EF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5" name="타원 264">
              <a:extLst>
                <a:ext uri="{FF2B5EF4-FFF2-40B4-BE49-F238E27FC236}">
                  <a16:creationId xmlns:a16="http://schemas.microsoft.com/office/drawing/2014/main" id="{6CD4C027-9234-8EAC-0E5F-9202F4072466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96" name="굽은 화살표[B] 17">
            <a:extLst>
              <a:ext uri="{FF2B5EF4-FFF2-40B4-BE49-F238E27FC236}">
                <a16:creationId xmlns:a16="http://schemas.microsoft.com/office/drawing/2014/main" id="{C731D376-5541-267D-7836-562F9BEAFB41}"/>
              </a:ext>
            </a:extLst>
          </p:cNvPr>
          <p:cNvSpPr/>
          <p:nvPr/>
        </p:nvSpPr>
        <p:spPr>
          <a:xfrm rot="16200000" flipH="1">
            <a:off x="5529158" y="3782778"/>
            <a:ext cx="93111" cy="506292"/>
          </a:xfrm>
          <a:prstGeom prst="bentArrow">
            <a:avLst>
              <a:gd name="adj1" fmla="val 0"/>
              <a:gd name="adj2" fmla="val 13393"/>
              <a:gd name="adj3" fmla="val 15849"/>
              <a:gd name="adj4" fmla="val 34305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7" name="Arrow: Bent 96">
            <a:extLst>
              <a:ext uri="{FF2B5EF4-FFF2-40B4-BE49-F238E27FC236}">
                <a16:creationId xmlns:a16="http://schemas.microsoft.com/office/drawing/2014/main" id="{E8640046-47CC-742E-24E4-58F45873C509}"/>
              </a:ext>
            </a:extLst>
          </p:cNvPr>
          <p:cNvSpPr/>
          <p:nvPr/>
        </p:nvSpPr>
        <p:spPr>
          <a:xfrm rot="10800000">
            <a:off x="5703002" y="3907750"/>
            <a:ext cx="2134386" cy="78535"/>
          </a:xfrm>
          <a:prstGeom prst="bentArrow">
            <a:avLst>
              <a:gd name="adj1" fmla="val 27786"/>
              <a:gd name="adj2" fmla="val 0"/>
              <a:gd name="adj3" fmla="val 0"/>
              <a:gd name="adj4" fmla="val 43750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8" name="직사각형 10">
            <a:extLst>
              <a:ext uri="{FF2B5EF4-FFF2-40B4-BE49-F238E27FC236}">
                <a16:creationId xmlns:a16="http://schemas.microsoft.com/office/drawing/2014/main" id="{BE8F64CC-B3DD-D4EA-7288-BE194240737E}"/>
              </a:ext>
            </a:extLst>
          </p:cNvPr>
          <p:cNvSpPr/>
          <p:nvPr/>
        </p:nvSpPr>
        <p:spPr>
          <a:xfrm>
            <a:off x="6770987" y="3671068"/>
            <a:ext cx="1980000" cy="228600"/>
          </a:xfrm>
          <a:prstGeom prst="rect">
            <a:avLst/>
          </a:prstGeom>
          <a:solidFill>
            <a:srgbClr val="A8E6C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99" name="굽은 화살표[B] 17">
            <a:extLst>
              <a:ext uri="{FF2B5EF4-FFF2-40B4-BE49-F238E27FC236}">
                <a16:creationId xmlns:a16="http://schemas.microsoft.com/office/drawing/2014/main" id="{087C5E54-F472-A97D-542F-E67EA966335A}"/>
              </a:ext>
            </a:extLst>
          </p:cNvPr>
          <p:cNvSpPr/>
          <p:nvPr/>
        </p:nvSpPr>
        <p:spPr>
          <a:xfrm rot="16200000" flipH="1">
            <a:off x="3564181" y="3762421"/>
            <a:ext cx="98075" cy="506292"/>
          </a:xfrm>
          <a:prstGeom prst="bentArrow">
            <a:avLst>
              <a:gd name="adj1" fmla="val 0"/>
              <a:gd name="adj2" fmla="val 13393"/>
              <a:gd name="adj3" fmla="val 15849"/>
              <a:gd name="adj4" fmla="val 34305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0" name="Arrow: Bent 99">
            <a:extLst>
              <a:ext uri="{FF2B5EF4-FFF2-40B4-BE49-F238E27FC236}">
                <a16:creationId xmlns:a16="http://schemas.microsoft.com/office/drawing/2014/main" id="{90B21CF3-A0E2-D42B-086A-2DBD2242BF2E}"/>
              </a:ext>
            </a:extLst>
          </p:cNvPr>
          <p:cNvSpPr/>
          <p:nvPr/>
        </p:nvSpPr>
        <p:spPr>
          <a:xfrm rot="10800000">
            <a:off x="3763816" y="3889732"/>
            <a:ext cx="963188" cy="77506"/>
          </a:xfrm>
          <a:prstGeom prst="bentArrow">
            <a:avLst>
              <a:gd name="adj1" fmla="val 27786"/>
              <a:gd name="adj2" fmla="val 0"/>
              <a:gd name="adj3" fmla="val 0"/>
              <a:gd name="adj4" fmla="val 43750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1" name="굽은 화살표[B] 17">
            <a:extLst>
              <a:ext uri="{FF2B5EF4-FFF2-40B4-BE49-F238E27FC236}">
                <a16:creationId xmlns:a16="http://schemas.microsoft.com/office/drawing/2014/main" id="{82C35C10-2404-BC6B-CFC9-14CBCAF442A4}"/>
              </a:ext>
            </a:extLst>
          </p:cNvPr>
          <p:cNvSpPr/>
          <p:nvPr/>
        </p:nvSpPr>
        <p:spPr>
          <a:xfrm rot="16200000" flipH="1">
            <a:off x="2412361" y="3842963"/>
            <a:ext cx="84154" cy="335944"/>
          </a:xfrm>
          <a:prstGeom prst="bentArrow">
            <a:avLst>
              <a:gd name="adj1" fmla="val 0"/>
              <a:gd name="adj2" fmla="val 13393"/>
              <a:gd name="adj3" fmla="val 15849"/>
              <a:gd name="adj4" fmla="val 34305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2" name="Arrow: Bent 101">
            <a:extLst>
              <a:ext uri="{FF2B5EF4-FFF2-40B4-BE49-F238E27FC236}">
                <a16:creationId xmlns:a16="http://schemas.microsoft.com/office/drawing/2014/main" id="{158E93D3-38C7-C25A-34E6-38D43937A56E}"/>
              </a:ext>
            </a:extLst>
          </p:cNvPr>
          <p:cNvSpPr/>
          <p:nvPr/>
        </p:nvSpPr>
        <p:spPr>
          <a:xfrm rot="10800000">
            <a:off x="2463405" y="3891035"/>
            <a:ext cx="283597" cy="78321"/>
          </a:xfrm>
          <a:prstGeom prst="bentArrow">
            <a:avLst>
              <a:gd name="adj1" fmla="val 27786"/>
              <a:gd name="adj2" fmla="val 0"/>
              <a:gd name="adj3" fmla="val 0"/>
              <a:gd name="adj4" fmla="val 43750"/>
            </a:avLst>
          </a:prstGeom>
          <a:noFill/>
          <a:ln w="57150" cap="flat" cmpd="sng" algn="ctr">
            <a:solidFill>
              <a:srgbClr val="00A98F"/>
            </a:solidFill>
            <a:prstDash val="solid"/>
            <a:miter lim="800000"/>
            <a:tailEnd type="triangle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3" name="직사각형 9">
            <a:extLst>
              <a:ext uri="{FF2B5EF4-FFF2-40B4-BE49-F238E27FC236}">
                <a16:creationId xmlns:a16="http://schemas.microsoft.com/office/drawing/2014/main" id="{C490A9E9-15E8-331F-9D3D-053357906CCC}"/>
              </a:ext>
            </a:extLst>
          </p:cNvPr>
          <p:cNvSpPr/>
          <p:nvPr/>
        </p:nvSpPr>
        <p:spPr>
          <a:xfrm>
            <a:off x="3737004" y="3658652"/>
            <a:ext cx="1980000" cy="228600"/>
          </a:xfrm>
          <a:prstGeom prst="rect">
            <a:avLst/>
          </a:prstGeom>
          <a:solidFill>
            <a:srgbClr val="A8E6C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4" name="직사각형 8">
            <a:extLst>
              <a:ext uri="{FF2B5EF4-FFF2-40B4-BE49-F238E27FC236}">
                <a16:creationId xmlns:a16="http://schemas.microsoft.com/office/drawing/2014/main" id="{18361F01-B942-E88C-B8F1-4D88DD6FB935}"/>
              </a:ext>
            </a:extLst>
          </p:cNvPr>
          <p:cNvSpPr/>
          <p:nvPr/>
        </p:nvSpPr>
        <p:spPr>
          <a:xfrm>
            <a:off x="1757004" y="3658427"/>
            <a:ext cx="1980000" cy="228600"/>
          </a:xfrm>
          <a:prstGeom prst="rect">
            <a:avLst/>
          </a:prstGeom>
          <a:solidFill>
            <a:srgbClr val="A8E6C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05" name="화살표: 아래쪽 64">
            <a:extLst>
              <a:ext uri="{FF2B5EF4-FFF2-40B4-BE49-F238E27FC236}">
                <a16:creationId xmlns:a16="http://schemas.microsoft.com/office/drawing/2014/main" id="{45424217-AC35-E6D3-19D1-A98DEAB261D9}"/>
              </a:ext>
            </a:extLst>
          </p:cNvPr>
          <p:cNvSpPr/>
          <p:nvPr/>
        </p:nvSpPr>
        <p:spPr>
          <a:xfrm>
            <a:off x="6180585" y="4848927"/>
            <a:ext cx="99835" cy="365760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1C879948-3723-FF3E-0A99-53E2927E6489}"/>
              </a:ext>
            </a:extLst>
          </p:cNvPr>
          <p:cNvGrpSpPr/>
          <p:nvPr/>
        </p:nvGrpSpPr>
        <p:grpSpPr>
          <a:xfrm>
            <a:off x="1953865" y="4513570"/>
            <a:ext cx="531496" cy="685800"/>
            <a:chOff x="-1164156" y="3302230"/>
            <a:chExt cx="531496" cy="685800"/>
          </a:xfrm>
        </p:grpSpPr>
        <p:sp>
          <p:nvSpPr>
            <p:cNvPr id="107" name="화살표: 아래쪽 64">
              <a:extLst>
                <a:ext uri="{FF2B5EF4-FFF2-40B4-BE49-F238E27FC236}">
                  <a16:creationId xmlns:a16="http://schemas.microsoft.com/office/drawing/2014/main" id="{23BD93C0-EE93-8442-2D5E-B7C6B67E1A2C}"/>
                </a:ext>
              </a:extLst>
            </p:cNvPr>
            <p:cNvSpPr/>
            <p:nvPr/>
          </p:nvSpPr>
          <p:spPr>
            <a:xfrm>
              <a:off x="-1164156" y="3302230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8" name="굽은 화살표[B] 17">
              <a:extLst>
                <a:ext uri="{FF2B5EF4-FFF2-40B4-BE49-F238E27FC236}">
                  <a16:creationId xmlns:a16="http://schemas.microsoft.com/office/drawing/2014/main" id="{6D40D692-416F-C9EC-CB7B-5A6E1501F461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18D4810-3C01-438C-BA5E-5EE25A85EC8E}"/>
              </a:ext>
            </a:extLst>
          </p:cNvPr>
          <p:cNvGrpSpPr/>
          <p:nvPr/>
        </p:nvGrpSpPr>
        <p:grpSpPr>
          <a:xfrm>
            <a:off x="3032441" y="4514607"/>
            <a:ext cx="531496" cy="685800"/>
            <a:chOff x="-1164156" y="3295879"/>
            <a:chExt cx="531496" cy="685800"/>
          </a:xfrm>
        </p:grpSpPr>
        <p:sp>
          <p:nvSpPr>
            <p:cNvPr id="113" name="화살표: 아래쪽 64">
              <a:extLst>
                <a:ext uri="{FF2B5EF4-FFF2-40B4-BE49-F238E27FC236}">
                  <a16:creationId xmlns:a16="http://schemas.microsoft.com/office/drawing/2014/main" id="{DBAD567D-CA4A-8EDA-57E0-10DFFB9C5215}"/>
                </a:ext>
              </a:extLst>
            </p:cNvPr>
            <p:cNvSpPr/>
            <p:nvPr/>
          </p:nvSpPr>
          <p:spPr>
            <a:xfrm>
              <a:off x="-1164156" y="3295879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4" name="굽은 화살표[B] 17">
              <a:extLst>
                <a:ext uri="{FF2B5EF4-FFF2-40B4-BE49-F238E27FC236}">
                  <a16:creationId xmlns:a16="http://schemas.microsoft.com/office/drawing/2014/main" id="{E5037B3A-FD68-E7DA-3513-A72846003499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D4D2380E-EF74-C003-DE76-EF2B1949A728}"/>
              </a:ext>
            </a:extLst>
          </p:cNvPr>
          <p:cNvGrpSpPr/>
          <p:nvPr/>
        </p:nvGrpSpPr>
        <p:grpSpPr>
          <a:xfrm>
            <a:off x="5007291" y="4518080"/>
            <a:ext cx="531496" cy="685800"/>
            <a:chOff x="-1164156" y="3304347"/>
            <a:chExt cx="531496" cy="685800"/>
          </a:xfrm>
        </p:grpSpPr>
        <p:sp>
          <p:nvSpPr>
            <p:cNvPr id="116" name="화살표: 아래쪽 64">
              <a:extLst>
                <a:ext uri="{FF2B5EF4-FFF2-40B4-BE49-F238E27FC236}">
                  <a16:creationId xmlns:a16="http://schemas.microsoft.com/office/drawing/2014/main" id="{12507FE9-2DFF-F570-0D34-CE29BEDB068E}"/>
                </a:ext>
              </a:extLst>
            </p:cNvPr>
            <p:cNvSpPr/>
            <p:nvPr/>
          </p:nvSpPr>
          <p:spPr>
            <a:xfrm>
              <a:off x="-1164156" y="3304347"/>
              <a:ext cx="77963" cy="685800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7" name="굽은 화살표[B] 17">
              <a:extLst>
                <a:ext uri="{FF2B5EF4-FFF2-40B4-BE49-F238E27FC236}">
                  <a16:creationId xmlns:a16="http://schemas.microsoft.com/office/drawing/2014/main" id="{986BB95A-0FA8-D1D3-FE40-8545A54A5906}"/>
                </a:ext>
              </a:extLst>
            </p:cNvPr>
            <p:cNvSpPr/>
            <p:nvPr/>
          </p:nvSpPr>
          <p:spPr>
            <a:xfrm rot="5400000">
              <a:off x="-952294" y="3205758"/>
              <a:ext cx="132976" cy="50629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18" name="화살표: 아래쪽 64">
            <a:extLst>
              <a:ext uri="{FF2B5EF4-FFF2-40B4-BE49-F238E27FC236}">
                <a16:creationId xmlns:a16="http://schemas.microsoft.com/office/drawing/2014/main" id="{A4589557-6F71-BD8B-6937-CDD31534C716}"/>
              </a:ext>
            </a:extLst>
          </p:cNvPr>
          <p:cNvSpPr/>
          <p:nvPr/>
        </p:nvSpPr>
        <p:spPr>
          <a:xfrm>
            <a:off x="6891890" y="4853812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19" name="화살표: 아래쪽 64">
            <a:extLst>
              <a:ext uri="{FF2B5EF4-FFF2-40B4-BE49-F238E27FC236}">
                <a16:creationId xmlns:a16="http://schemas.microsoft.com/office/drawing/2014/main" id="{A6EFE936-1543-B251-4BCB-F5904A58D684}"/>
              </a:ext>
            </a:extLst>
          </p:cNvPr>
          <p:cNvSpPr/>
          <p:nvPr/>
        </p:nvSpPr>
        <p:spPr>
          <a:xfrm>
            <a:off x="7614482" y="4852439"/>
            <a:ext cx="99835" cy="356616"/>
          </a:xfrm>
          <a:prstGeom prst="downArrow">
            <a:avLst>
              <a:gd name="adj1" fmla="val 47271"/>
              <a:gd name="adj2" fmla="val 60155"/>
            </a:avLst>
          </a:prstGeom>
          <a:solidFill>
            <a:srgbClr val="0099E5"/>
          </a:solidFill>
          <a:ln w="3175" cap="flat" cmpd="sng" algn="ctr">
            <a:solidFill>
              <a:srgbClr val="0099E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45D00FD5-D4A5-BEF9-2C11-8AB776A4D48D}"/>
              </a:ext>
            </a:extLst>
          </p:cNvPr>
          <p:cNvSpPr txBox="1"/>
          <p:nvPr/>
        </p:nvSpPr>
        <p:spPr>
          <a:xfrm>
            <a:off x="8715232" y="5157703"/>
            <a:ext cx="18769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Parity of Parity</a:t>
            </a:r>
            <a:endParaRPr lang="en-US" kern="1200" dirty="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CF34439D-AA2B-E433-EC89-BF85D81F2EDC}"/>
              </a:ext>
            </a:extLst>
          </p:cNvPr>
          <p:cNvSpPr txBox="1"/>
          <p:nvPr/>
        </p:nvSpPr>
        <p:spPr>
          <a:xfrm>
            <a:off x="5862943" y="4716331"/>
            <a:ext cx="1214460" cy="307777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Virtual Parity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0E1B790-7EE5-9F04-F406-972536933295}"/>
              </a:ext>
            </a:extLst>
          </p:cNvPr>
          <p:cNvSpPr txBox="1"/>
          <p:nvPr/>
        </p:nvSpPr>
        <p:spPr>
          <a:xfrm>
            <a:off x="5801009" y="4239029"/>
            <a:ext cx="1781727" cy="307777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Quantized  Weight</a:t>
            </a:r>
          </a:p>
        </p:txBody>
      </p:sp>
    </p:spTree>
    <p:extLst>
      <p:ext uri="{BB962C8B-B14F-4D97-AF65-F5344CB8AC3E}">
        <p14:creationId xmlns:p14="http://schemas.microsoft.com/office/powerpoint/2010/main" val="2935716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3B3D8F79-BF02-2E31-F731-7A9F32845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F538F18F-E742-4C29-535C-290777B5D8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err="1"/>
              <a:t>Q+PoP</a:t>
            </a:r>
            <a:r>
              <a:rPr lang="en-US"/>
              <a:t> decoding process</a:t>
            </a:r>
            <a:endParaRPr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E246DB51-A507-D585-1E12-9CFF3BBA35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25389"/>
            <a:ext cx="11365350" cy="354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On receiving the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erroneous block</a:t>
            </a:r>
            <a:r>
              <a:rPr lang="en-US" dirty="0"/>
              <a:t>, </a:t>
            </a:r>
            <a:r>
              <a:rPr lang="en-US" dirty="0" err="1"/>
              <a:t>PoP</a:t>
            </a:r>
            <a:r>
              <a:rPr lang="en-US" dirty="0"/>
              <a:t>-ECC first regenerates VPs using the same generator matrix as the encoding.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24C21845-8DA1-C2B7-61C1-1A9D128D67F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cxnSp>
        <p:nvCxnSpPr>
          <p:cNvPr id="2" name="직선 화살표 연결선 273">
            <a:extLst>
              <a:ext uri="{FF2B5EF4-FFF2-40B4-BE49-F238E27FC236}">
                <a16:creationId xmlns:a16="http://schemas.microsoft.com/office/drawing/2014/main" id="{A0AEDD03-FA6A-74FD-F944-E9D014102FDB}"/>
              </a:ext>
            </a:extLst>
          </p:cNvPr>
          <p:cNvCxnSpPr>
            <a:cxnSpLocks/>
          </p:cNvCxnSpPr>
          <p:nvPr/>
        </p:nvCxnSpPr>
        <p:spPr>
          <a:xfrm>
            <a:off x="5300268" y="3418494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50F6A8BB-BDFC-8228-828F-2C992A2BDD4E}"/>
              </a:ext>
            </a:extLst>
          </p:cNvPr>
          <p:cNvGrpSpPr/>
          <p:nvPr/>
        </p:nvGrpSpPr>
        <p:grpSpPr>
          <a:xfrm>
            <a:off x="4721365" y="3534253"/>
            <a:ext cx="263391" cy="45719"/>
            <a:chOff x="9350727" y="2547672"/>
            <a:chExt cx="263391" cy="45719"/>
          </a:xfrm>
        </p:grpSpPr>
        <p:sp>
          <p:nvSpPr>
            <p:cNvPr id="6" name="타원 262">
              <a:extLst>
                <a:ext uri="{FF2B5EF4-FFF2-40B4-BE49-F238E27FC236}">
                  <a16:creationId xmlns:a16="http://schemas.microsoft.com/office/drawing/2014/main" id="{B2366820-1B53-8EE5-C28C-4DD76684FA49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7" name="타원 263">
              <a:extLst>
                <a:ext uri="{FF2B5EF4-FFF2-40B4-BE49-F238E27FC236}">
                  <a16:creationId xmlns:a16="http://schemas.microsoft.com/office/drawing/2014/main" id="{31CB8654-85B9-F344-6990-CB95F871FFAE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8" name="타원 264">
              <a:extLst>
                <a:ext uri="{FF2B5EF4-FFF2-40B4-BE49-F238E27FC236}">
                  <a16:creationId xmlns:a16="http://schemas.microsoft.com/office/drawing/2014/main" id="{A1A49D43-9AB2-0D01-DC22-85E5D752F5B5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ED1498C-F907-950D-4AF0-3FE8C1A3FF14}"/>
              </a:ext>
            </a:extLst>
          </p:cNvPr>
          <p:cNvGrpSpPr/>
          <p:nvPr/>
        </p:nvGrpSpPr>
        <p:grpSpPr>
          <a:xfrm>
            <a:off x="2256211" y="3186907"/>
            <a:ext cx="1085408" cy="497894"/>
            <a:chOff x="6912937" y="2312164"/>
            <a:chExt cx="1085408" cy="50140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BC337C5-B2BD-DDCE-FCB9-CFF4BE5A18DA}"/>
                </a:ext>
              </a:extLst>
            </p:cNvPr>
            <p:cNvSpPr txBox="1"/>
            <p:nvPr/>
          </p:nvSpPr>
          <p:spPr>
            <a:xfrm>
              <a:off x="6916272" y="2312164"/>
              <a:ext cx="1082073" cy="3099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6b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직사각형 266">
              <a:extLst>
                <a:ext uri="{FF2B5EF4-FFF2-40B4-BE49-F238E27FC236}">
                  <a16:creationId xmlns:a16="http://schemas.microsoft.com/office/drawing/2014/main" id="{B2870F79-39DB-C580-AE12-281F86BD5B44}"/>
                </a:ext>
              </a:extLst>
            </p:cNvPr>
            <p:cNvSpPr/>
            <p:nvPr/>
          </p:nvSpPr>
          <p:spPr>
            <a:xfrm>
              <a:off x="6912937" y="2583356"/>
              <a:ext cx="1080000" cy="230211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+mn-ea"/>
                  <a:cs typeface="Arial" panose="020B0604020202020204" pitchFamily="34" charset="0"/>
                </a:rPr>
                <a:t>W0</a:t>
              </a:r>
              <a:endParaRPr kumimoji="1" lang="ko-Kore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2" name="직사각형 275">
            <a:extLst>
              <a:ext uri="{FF2B5EF4-FFF2-40B4-BE49-F238E27FC236}">
                <a16:creationId xmlns:a16="http://schemas.microsoft.com/office/drawing/2014/main" id="{DE1398D3-2344-6B4C-E614-A9251E617448}"/>
              </a:ext>
            </a:extLst>
          </p:cNvPr>
          <p:cNvSpPr/>
          <p:nvPr/>
        </p:nvSpPr>
        <p:spPr>
          <a:xfrm>
            <a:off x="3336211" y="3457514"/>
            <a:ext cx="1080000" cy="228600"/>
          </a:xfrm>
          <a:prstGeom prst="rect">
            <a:avLst/>
          </a:prstGeom>
          <a:pattFill prst="dkUpDiag">
            <a:fgClr>
              <a:srgbClr val="FFD900"/>
            </a:fgClr>
            <a:bgClr>
              <a:sysClr val="window" lastClr="FFFFFF"/>
            </a:bgClr>
          </a:patt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W1`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3" name="그룹 276">
            <a:extLst>
              <a:ext uri="{FF2B5EF4-FFF2-40B4-BE49-F238E27FC236}">
                <a16:creationId xmlns:a16="http://schemas.microsoft.com/office/drawing/2014/main" id="{312C51CB-609A-3F36-658E-4A8225F24011}"/>
              </a:ext>
            </a:extLst>
          </p:cNvPr>
          <p:cNvGrpSpPr/>
          <p:nvPr/>
        </p:nvGrpSpPr>
        <p:grpSpPr>
          <a:xfrm>
            <a:off x="3331966" y="3190817"/>
            <a:ext cx="1092735" cy="307777"/>
            <a:chOff x="3061135" y="2482187"/>
            <a:chExt cx="1092735" cy="31151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979ABE-604B-3CBA-B6A6-6F2A6BDC01D0}"/>
                </a:ext>
              </a:extLst>
            </p:cNvPr>
            <p:cNvSpPr txBox="1"/>
            <p:nvPr/>
          </p:nvSpPr>
          <p:spPr>
            <a:xfrm>
              <a:off x="3061135" y="2482187"/>
              <a:ext cx="1088490" cy="311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6b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cxnSp>
          <p:nvCxnSpPr>
            <p:cNvPr id="15" name="직선 화살표 연결선 277">
              <a:extLst>
                <a:ext uri="{FF2B5EF4-FFF2-40B4-BE49-F238E27FC236}">
                  <a16:creationId xmlns:a16="http://schemas.microsoft.com/office/drawing/2014/main" id="{AF6E447F-C118-4FFB-A4DB-C1A68DE4B614}"/>
                </a:ext>
              </a:extLst>
            </p:cNvPr>
            <p:cNvCxnSpPr>
              <a:cxnSpLocks/>
            </p:cNvCxnSpPr>
            <p:nvPr/>
          </p:nvCxnSpPr>
          <p:spPr>
            <a:xfrm>
              <a:off x="3065380" y="2712464"/>
              <a:ext cx="1088490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C68478C-4B2D-F5AC-323F-52027EF6BA3E}"/>
              </a:ext>
            </a:extLst>
          </p:cNvPr>
          <p:cNvSpPr txBox="1"/>
          <p:nvPr/>
        </p:nvSpPr>
        <p:spPr>
          <a:xfrm>
            <a:off x="5295624" y="3184754"/>
            <a:ext cx="10846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7" name="직사각형 271">
            <a:extLst>
              <a:ext uri="{FF2B5EF4-FFF2-40B4-BE49-F238E27FC236}">
                <a16:creationId xmlns:a16="http://schemas.microsoft.com/office/drawing/2014/main" id="{A95D833C-13DD-C752-107E-57E4937D06F3}"/>
              </a:ext>
            </a:extLst>
          </p:cNvPr>
          <p:cNvSpPr/>
          <p:nvPr/>
        </p:nvSpPr>
        <p:spPr>
          <a:xfrm>
            <a:off x="5300268" y="3457998"/>
            <a:ext cx="1080000" cy="228600"/>
          </a:xfrm>
          <a:prstGeom prst="rect">
            <a:avLst/>
          </a:prstGeom>
          <a:pattFill prst="dkUpDiag">
            <a:fgClr>
              <a:srgbClr val="FFD900"/>
            </a:fgClr>
            <a:bgClr>
              <a:sysClr val="window" lastClr="FFFFFF"/>
            </a:bgClr>
          </a:patt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W7`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8" name="직사각형 279">
            <a:extLst>
              <a:ext uri="{FF2B5EF4-FFF2-40B4-BE49-F238E27FC236}">
                <a16:creationId xmlns:a16="http://schemas.microsoft.com/office/drawing/2014/main" id="{C021F5D1-EB22-616E-2384-46280D348AFC}"/>
              </a:ext>
            </a:extLst>
          </p:cNvPr>
          <p:cNvSpPr/>
          <p:nvPr/>
        </p:nvSpPr>
        <p:spPr>
          <a:xfrm>
            <a:off x="6380267" y="345900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8D83DF-D439-2052-5851-D4C75850642E}"/>
              </a:ext>
            </a:extLst>
          </p:cNvPr>
          <p:cNvSpPr txBox="1"/>
          <p:nvPr/>
        </p:nvSpPr>
        <p:spPr>
          <a:xfrm>
            <a:off x="6380267" y="3184754"/>
            <a:ext cx="719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sz="1600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0" name="직선 화살표 연결선 287">
            <a:extLst>
              <a:ext uri="{FF2B5EF4-FFF2-40B4-BE49-F238E27FC236}">
                <a16:creationId xmlns:a16="http://schemas.microsoft.com/office/drawing/2014/main" id="{AEA8654E-55DF-C6CD-0B94-50391FC82B57}"/>
              </a:ext>
            </a:extLst>
          </p:cNvPr>
          <p:cNvCxnSpPr>
            <a:cxnSpLocks/>
          </p:cNvCxnSpPr>
          <p:nvPr/>
        </p:nvCxnSpPr>
        <p:spPr>
          <a:xfrm>
            <a:off x="6380267" y="3420059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1" name="직사각형 280">
            <a:extLst>
              <a:ext uri="{FF2B5EF4-FFF2-40B4-BE49-F238E27FC236}">
                <a16:creationId xmlns:a16="http://schemas.microsoft.com/office/drawing/2014/main" id="{018EA912-4B12-B003-C7E0-09E1CB6E4FAC}"/>
              </a:ext>
            </a:extLst>
          </p:cNvPr>
          <p:cNvSpPr/>
          <p:nvPr/>
        </p:nvSpPr>
        <p:spPr>
          <a:xfrm>
            <a:off x="7099974" y="345900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9948AB-79A4-AAC4-0564-8247968BBE28}"/>
              </a:ext>
            </a:extLst>
          </p:cNvPr>
          <p:cNvSpPr txBox="1"/>
          <p:nvPr/>
        </p:nvSpPr>
        <p:spPr>
          <a:xfrm>
            <a:off x="7096102" y="3184754"/>
            <a:ext cx="719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sz="1600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3" name="직선 화살표 연결선 295">
            <a:extLst>
              <a:ext uri="{FF2B5EF4-FFF2-40B4-BE49-F238E27FC236}">
                <a16:creationId xmlns:a16="http://schemas.microsoft.com/office/drawing/2014/main" id="{31F24B77-6420-A550-02CC-CB453E3B4A28}"/>
              </a:ext>
            </a:extLst>
          </p:cNvPr>
          <p:cNvCxnSpPr>
            <a:cxnSpLocks/>
          </p:cNvCxnSpPr>
          <p:nvPr/>
        </p:nvCxnSpPr>
        <p:spPr>
          <a:xfrm>
            <a:off x="7096102" y="3420059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4" name="직사각형 281">
            <a:extLst>
              <a:ext uri="{FF2B5EF4-FFF2-40B4-BE49-F238E27FC236}">
                <a16:creationId xmlns:a16="http://schemas.microsoft.com/office/drawing/2014/main" id="{0594EEC6-E40B-70A6-9FE5-C31476CAA94F}"/>
              </a:ext>
            </a:extLst>
          </p:cNvPr>
          <p:cNvSpPr/>
          <p:nvPr/>
        </p:nvSpPr>
        <p:spPr>
          <a:xfrm>
            <a:off x="7819830" y="345900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32E9D5-D2A9-465A-C8B5-589B2B01D487}"/>
              </a:ext>
            </a:extLst>
          </p:cNvPr>
          <p:cNvSpPr txBox="1"/>
          <p:nvPr/>
        </p:nvSpPr>
        <p:spPr>
          <a:xfrm>
            <a:off x="7820123" y="3187929"/>
            <a:ext cx="719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sz="1600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6" name="직선 화살표 연결선 296">
            <a:extLst>
              <a:ext uri="{FF2B5EF4-FFF2-40B4-BE49-F238E27FC236}">
                <a16:creationId xmlns:a16="http://schemas.microsoft.com/office/drawing/2014/main" id="{94D99461-F362-D556-6D10-71EFE6D97F6A}"/>
              </a:ext>
            </a:extLst>
          </p:cNvPr>
          <p:cNvCxnSpPr>
            <a:cxnSpLocks/>
          </p:cNvCxnSpPr>
          <p:nvPr/>
        </p:nvCxnSpPr>
        <p:spPr>
          <a:xfrm>
            <a:off x="7815809" y="3420059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7" name="직사각형 282">
            <a:extLst>
              <a:ext uri="{FF2B5EF4-FFF2-40B4-BE49-F238E27FC236}">
                <a16:creationId xmlns:a16="http://schemas.microsoft.com/office/drawing/2014/main" id="{38F8D27B-245F-FF20-E82F-63B1C8FC3A38}"/>
              </a:ext>
            </a:extLst>
          </p:cNvPr>
          <p:cNvSpPr/>
          <p:nvPr/>
        </p:nvSpPr>
        <p:spPr>
          <a:xfrm>
            <a:off x="8539830" y="345900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0DA9E9-AD9C-3144-12AB-E440CBF2D57A}"/>
              </a:ext>
            </a:extLst>
          </p:cNvPr>
          <p:cNvSpPr txBox="1"/>
          <p:nvPr/>
        </p:nvSpPr>
        <p:spPr>
          <a:xfrm>
            <a:off x="8540123" y="3184754"/>
            <a:ext cx="719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sz="1600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9" name="직선 화살표 연결선 297">
            <a:extLst>
              <a:ext uri="{FF2B5EF4-FFF2-40B4-BE49-F238E27FC236}">
                <a16:creationId xmlns:a16="http://schemas.microsoft.com/office/drawing/2014/main" id="{0A1AE7E3-E4BA-5343-A7A5-2861EDC6FC68}"/>
              </a:ext>
            </a:extLst>
          </p:cNvPr>
          <p:cNvCxnSpPr>
            <a:cxnSpLocks/>
          </p:cNvCxnSpPr>
          <p:nvPr/>
        </p:nvCxnSpPr>
        <p:spPr>
          <a:xfrm>
            <a:off x="8535809" y="3420059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30" name="직선 화살표 연결선 267">
            <a:extLst>
              <a:ext uri="{FF2B5EF4-FFF2-40B4-BE49-F238E27FC236}">
                <a16:creationId xmlns:a16="http://schemas.microsoft.com/office/drawing/2014/main" id="{F4F7B9D0-EEA6-4EC0-BFF2-AE3FF9923C3B}"/>
              </a:ext>
            </a:extLst>
          </p:cNvPr>
          <p:cNvCxnSpPr>
            <a:cxnSpLocks/>
          </p:cNvCxnSpPr>
          <p:nvPr/>
        </p:nvCxnSpPr>
        <p:spPr>
          <a:xfrm>
            <a:off x="2253129" y="3418494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31" name="번개 369">
            <a:extLst>
              <a:ext uri="{FF2B5EF4-FFF2-40B4-BE49-F238E27FC236}">
                <a16:creationId xmlns:a16="http://schemas.microsoft.com/office/drawing/2014/main" id="{22289CAC-2E82-21CC-4A59-17B26C78D1A4}"/>
              </a:ext>
            </a:extLst>
          </p:cNvPr>
          <p:cNvSpPr/>
          <p:nvPr/>
        </p:nvSpPr>
        <p:spPr>
          <a:xfrm>
            <a:off x="3370647" y="3229215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번개 433">
            <a:extLst>
              <a:ext uri="{FF2B5EF4-FFF2-40B4-BE49-F238E27FC236}">
                <a16:creationId xmlns:a16="http://schemas.microsoft.com/office/drawing/2014/main" id="{52A1316C-CAD3-DFA1-E4A8-393AC22F7D16}"/>
              </a:ext>
            </a:extLst>
          </p:cNvPr>
          <p:cNvSpPr/>
          <p:nvPr/>
        </p:nvSpPr>
        <p:spPr>
          <a:xfrm>
            <a:off x="5183724" y="3229215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번개 434">
            <a:extLst>
              <a:ext uri="{FF2B5EF4-FFF2-40B4-BE49-F238E27FC236}">
                <a16:creationId xmlns:a16="http://schemas.microsoft.com/office/drawing/2014/main" id="{005FC48A-5783-B935-9B2A-50ABA06D1CF7}"/>
              </a:ext>
            </a:extLst>
          </p:cNvPr>
          <p:cNvSpPr/>
          <p:nvPr/>
        </p:nvSpPr>
        <p:spPr>
          <a:xfrm>
            <a:off x="5320680" y="3229215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7852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5196C00F-3275-89A1-37C6-4404D0A4A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95AEE16-2F19-286F-C5A5-040FF947FED9}"/>
              </a:ext>
            </a:extLst>
          </p:cNvPr>
          <p:cNvCxnSpPr>
            <a:cxnSpLocks/>
          </p:cNvCxnSpPr>
          <p:nvPr/>
        </p:nvCxnSpPr>
        <p:spPr>
          <a:xfrm>
            <a:off x="6188075" y="3149598"/>
            <a:ext cx="0" cy="395288"/>
          </a:xfrm>
          <a:prstGeom prst="straightConnector1">
            <a:avLst/>
          </a:prstGeom>
          <a:ln w="63500">
            <a:solidFill>
              <a:srgbClr val="FF8989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2094CBF-210D-E3FF-6318-1A3FA4944231}"/>
              </a:ext>
            </a:extLst>
          </p:cNvPr>
          <p:cNvCxnSpPr>
            <a:cxnSpLocks/>
          </p:cNvCxnSpPr>
          <p:nvPr/>
        </p:nvCxnSpPr>
        <p:spPr>
          <a:xfrm>
            <a:off x="6123910" y="3149598"/>
            <a:ext cx="0" cy="395288"/>
          </a:xfrm>
          <a:prstGeom prst="straightConnector1">
            <a:avLst/>
          </a:prstGeom>
          <a:ln w="63500">
            <a:solidFill>
              <a:srgbClr val="75DBF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44B760F3-89E1-EA3E-0AB9-1DA452070E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DNNs and Errors</a:t>
            </a:r>
            <a:endParaRPr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C85F951A-363C-DFA3-0256-06957B7BAE3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D63E199-CEFD-7241-1C0E-F453F93644C9}"/>
              </a:ext>
            </a:extLst>
          </p:cNvPr>
          <p:cNvSpPr/>
          <p:nvPr/>
        </p:nvSpPr>
        <p:spPr>
          <a:xfrm>
            <a:off x="4254517" y="2197100"/>
            <a:ext cx="3803633" cy="95885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F12B0C-85D7-48AF-B981-E5E8F122101A}"/>
              </a:ext>
            </a:extLst>
          </p:cNvPr>
          <p:cNvSpPr txBox="1"/>
          <p:nvPr/>
        </p:nvSpPr>
        <p:spPr>
          <a:xfrm>
            <a:off x="4394208" y="2414915"/>
            <a:ext cx="35242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chemeClr val="bg1"/>
                </a:solidFill>
              </a:rPr>
              <a:t>Two types of errors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CAB42A9-6B91-0F64-7A68-326186D1C878}"/>
              </a:ext>
            </a:extLst>
          </p:cNvPr>
          <p:cNvSpPr/>
          <p:nvPr/>
        </p:nvSpPr>
        <p:spPr>
          <a:xfrm>
            <a:off x="1185733" y="3940152"/>
            <a:ext cx="3803633" cy="958850"/>
          </a:xfrm>
          <a:prstGeom prst="round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8544521-E884-8924-BAD8-D4E3E65CB145}"/>
              </a:ext>
            </a:extLst>
          </p:cNvPr>
          <p:cNvSpPr/>
          <p:nvPr/>
        </p:nvSpPr>
        <p:spPr>
          <a:xfrm>
            <a:off x="7238999" y="3940152"/>
            <a:ext cx="3803633" cy="958850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BDE09-20F2-BA37-DA2F-F7ACE740015D}"/>
              </a:ext>
            </a:extLst>
          </p:cNvPr>
          <p:cNvSpPr txBox="1"/>
          <p:nvPr/>
        </p:nvSpPr>
        <p:spPr>
          <a:xfrm>
            <a:off x="1119049" y="3965433"/>
            <a:ext cx="3937000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lnSpc>
                <a:spcPct val="100000"/>
              </a:lnSpc>
              <a:spcBef>
                <a:spcPts val="0"/>
              </a:spcBef>
            </a:pPr>
            <a:r>
              <a:rPr lang="en-US" sz="2800" b="1" dirty="0"/>
              <a:t>Data errors:</a:t>
            </a:r>
          </a:p>
          <a:p>
            <a:pPr lvl="1" algn="ctr">
              <a:lnSpc>
                <a:spcPct val="100000"/>
              </a:lnSpc>
              <a:spcBef>
                <a:spcPts val="0"/>
              </a:spcBef>
            </a:pPr>
            <a:endParaRPr lang="en-US" sz="500" b="1" dirty="0"/>
          </a:p>
          <a:p>
            <a:pPr lvl="1" algn="ctr">
              <a:lnSpc>
                <a:spcPct val="100000"/>
              </a:lnSpc>
              <a:spcBef>
                <a:spcPts val="0"/>
              </a:spcBef>
            </a:pPr>
            <a:r>
              <a:rPr lang="en-US" sz="1800" b="1" dirty="0"/>
              <a:t>Small noises on the input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E8A14C-C367-4435-011F-94C13CD4DF4C}"/>
              </a:ext>
            </a:extLst>
          </p:cNvPr>
          <p:cNvSpPr txBox="1"/>
          <p:nvPr/>
        </p:nvSpPr>
        <p:spPr>
          <a:xfrm>
            <a:off x="7305682" y="3967238"/>
            <a:ext cx="3752867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2pPr algn="ctr"/>
          </a:lstStyle>
          <a:p>
            <a:pPr lvl="1"/>
            <a:r>
              <a:rPr lang="en-US" sz="2800" b="1" dirty="0"/>
              <a:t>Bit errors:</a:t>
            </a:r>
          </a:p>
          <a:p>
            <a:pPr lvl="1"/>
            <a:endParaRPr lang="en-US" sz="800" b="1" dirty="0"/>
          </a:p>
          <a:p>
            <a:pPr lvl="1"/>
            <a:r>
              <a:rPr lang="en-US" sz="1800" b="1" dirty="0"/>
              <a:t>Random bit flips during storage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8F0843-FBA8-E2C6-28AF-31A784C746CC}"/>
              </a:ext>
            </a:extLst>
          </p:cNvPr>
          <p:cNvCxnSpPr>
            <a:cxnSpLocks/>
          </p:cNvCxnSpPr>
          <p:nvPr/>
        </p:nvCxnSpPr>
        <p:spPr>
          <a:xfrm>
            <a:off x="9177843" y="3539027"/>
            <a:ext cx="0" cy="411119"/>
          </a:xfrm>
          <a:prstGeom prst="straightConnector1">
            <a:avLst/>
          </a:prstGeom>
          <a:ln w="63500">
            <a:solidFill>
              <a:srgbClr val="FF89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BAC3771-FDCD-D52E-4778-19ADB474F9B3}"/>
              </a:ext>
            </a:extLst>
          </p:cNvPr>
          <p:cNvCxnSpPr>
            <a:cxnSpLocks/>
          </p:cNvCxnSpPr>
          <p:nvPr/>
        </p:nvCxnSpPr>
        <p:spPr>
          <a:xfrm>
            <a:off x="3117459" y="3539027"/>
            <a:ext cx="0" cy="411119"/>
          </a:xfrm>
          <a:prstGeom prst="straightConnector1">
            <a:avLst/>
          </a:prstGeom>
          <a:ln w="63500">
            <a:solidFill>
              <a:srgbClr val="75DB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7EF5F27-5002-29CD-F435-04752565BDDB}"/>
              </a:ext>
            </a:extLst>
          </p:cNvPr>
          <p:cNvCxnSpPr>
            <a:cxnSpLocks/>
          </p:cNvCxnSpPr>
          <p:nvPr/>
        </p:nvCxnSpPr>
        <p:spPr>
          <a:xfrm flipH="1">
            <a:off x="6178550" y="3512608"/>
            <a:ext cx="3032125" cy="0"/>
          </a:xfrm>
          <a:prstGeom prst="straightConnector1">
            <a:avLst/>
          </a:prstGeom>
          <a:ln w="63500">
            <a:solidFill>
              <a:srgbClr val="FF8989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0061889-4569-96CD-16A4-BBC2076A83FB}"/>
              </a:ext>
            </a:extLst>
          </p:cNvPr>
          <p:cNvCxnSpPr>
            <a:cxnSpLocks/>
          </p:cNvCxnSpPr>
          <p:nvPr/>
        </p:nvCxnSpPr>
        <p:spPr>
          <a:xfrm flipH="1">
            <a:off x="3086494" y="3512608"/>
            <a:ext cx="3032125" cy="0"/>
          </a:xfrm>
          <a:prstGeom prst="straightConnector1">
            <a:avLst/>
          </a:prstGeom>
          <a:ln w="63500">
            <a:solidFill>
              <a:srgbClr val="75DBF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2722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48F89871-A0BC-448D-2A75-E29262F34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68D03DFB-6C91-35DB-9005-48DC0BD092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err="1"/>
              <a:t>Q+PoP</a:t>
            </a:r>
            <a:r>
              <a:rPr lang="en-US"/>
              <a:t> decoding process</a:t>
            </a:r>
            <a:endParaRPr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1B095983-9BC1-9CD8-4E3D-F5F0B55217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25389"/>
            <a:ext cx="11813204" cy="354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228600">
              <a:spcBef>
                <a:spcPts val="0"/>
              </a:spcBef>
            </a:pPr>
            <a:r>
              <a:rPr kumimoji="1"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(12, 8) RS code </a:t>
            </a:r>
            <a:r>
              <a:rPr kumimoji="1" lang="en-US" altLang="ko-KR" sz="2400" dirty="0"/>
              <a:t>decoding can correct </a:t>
            </a:r>
            <a:r>
              <a:rPr kumimoji="1"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two </a:t>
            </a:r>
            <a:r>
              <a:rPr kumimoji="1"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erroneous </a:t>
            </a:r>
            <a:r>
              <a:rPr kumimoji="1"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4-bit VPs </a:t>
            </a:r>
            <a:r>
              <a:rPr kumimoji="1" lang="en-US" altLang="ko-KR" sz="2400" dirty="0"/>
              <a:t>with four </a:t>
            </a:r>
            <a:r>
              <a:rPr kumimoji="1"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4-bit PPs</a:t>
            </a:r>
            <a:r>
              <a:rPr lang="en-US" dirty="0"/>
              <a:t>.</a:t>
            </a:r>
          </a:p>
          <a:p>
            <a:pPr marL="228600" indent="-228600">
              <a:spcBef>
                <a:spcPts val="0"/>
              </a:spcBef>
            </a:pPr>
            <a:endParaRPr lang="en-US" dirty="0"/>
          </a:p>
          <a:p>
            <a:pPr marL="228600" indent="-228600">
              <a:spcBef>
                <a:spcPts val="0"/>
              </a:spcBef>
            </a:pPr>
            <a:r>
              <a:rPr lang="en-US" dirty="0"/>
              <a:t>After restoring the VPs, </a:t>
            </a:r>
            <a:r>
              <a:rPr lang="en-US" dirty="0" err="1"/>
              <a:t>PoP</a:t>
            </a:r>
            <a:r>
              <a:rPr lang="en-US" dirty="0"/>
              <a:t>-ECC utilizes the VPs to restore the weights.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C85E0243-A8AC-7756-606F-80792189BEB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cxnSp>
        <p:nvCxnSpPr>
          <p:cNvPr id="197" name="직선 화살표 연결선 273">
            <a:extLst>
              <a:ext uri="{FF2B5EF4-FFF2-40B4-BE49-F238E27FC236}">
                <a16:creationId xmlns:a16="http://schemas.microsoft.com/office/drawing/2014/main" id="{5EF15422-8096-C657-3AB2-D9CC802E5C09}"/>
              </a:ext>
            </a:extLst>
          </p:cNvPr>
          <p:cNvCxnSpPr>
            <a:cxnSpLocks/>
          </p:cNvCxnSpPr>
          <p:nvPr/>
        </p:nvCxnSpPr>
        <p:spPr>
          <a:xfrm>
            <a:off x="5300268" y="3418494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198" name="화살표: 아래쪽 64">
            <a:extLst>
              <a:ext uri="{FF2B5EF4-FFF2-40B4-BE49-F238E27FC236}">
                <a16:creationId xmlns:a16="http://schemas.microsoft.com/office/drawing/2014/main" id="{E2B846A5-80C1-8F5A-9A12-316D997F81ED}"/>
              </a:ext>
            </a:extLst>
          </p:cNvPr>
          <p:cNvSpPr/>
          <p:nvPr/>
        </p:nvSpPr>
        <p:spPr>
          <a:xfrm>
            <a:off x="2937249" y="4497523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99" name="화살표: 아래쪽 64">
            <a:extLst>
              <a:ext uri="{FF2B5EF4-FFF2-40B4-BE49-F238E27FC236}">
                <a16:creationId xmlns:a16="http://schemas.microsoft.com/office/drawing/2014/main" id="{2E22BE75-61A6-8378-F182-2C22C4AA580C}"/>
              </a:ext>
            </a:extLst>
          </p:cNvPr>
          <p:cNvSpPr/>
          <p:nvPr/>
        </p:nvSpPr>
        <p:spPr>
          <a:xfrm>
            <a:off x="4000563" y="4497501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42A0298E-CD5E-4859-D744-FED1B014393D}"/>
              </a:ext>
            </a:extLst>
          </p:cNvPr>
          <p:cNvGrpSpPr/>
          <p:nvPr/>
        </p:nvGrpSpPr>
        <p:grpSpPr>
          <a:xfrm>
            <a:off x="4721365" y="3534253"/>
            <a:ext cx="263391" cy="45719"/>
            <a:chOff x="9350727" y="2547672"/>
            <a:chExt cx="263391" cy="45719"/>
          </a:xfrm>
        </p:grpSpPr>
        <p:sp>
          <p:nvSpPr>
            <p:cNvPr id="201" name="타원 262">
              <a:extLst>
                <a:ext uri="{FF2B5EF4-FFF2-40B4-BE49-F238E27FC236}">
                  <a16:creationId xmlns:a16="http://schemas.microsoft.com/office/drawing/2014/main" id="{F132066D-47FD-DDC6-9DBE-90A20A7ADE1B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02" name="타원 263">
              <a:extLst>
                <a:ext uri="{FF2B5EF4-FFF2-40B4-BE49-F238E27FC236}">
                  <a16:creationId xmlns:a16="http://schemas.microsoft.com/office/drawing/2014/main" id="{3AB135AA-F212-A85F-F65B-A694C93B268A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03" name="타원 264">
              <a:extLst>
                <a:ext uri="{FF2B5EF4-FFF2-40B4-BE49-F238E27FC236}">
                  <a16:creationId xmlns:a16="http://schemas.microsoft.com/office/drawing/2014/main" id="{3553F2F2-067C-07FE-2901-5F6D74289F12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BCB88954-54C3-AFA9-0731-6C636426EAA3}"/>
              </a:ext>
            </a:extLst>
          </p:cNvPr>
          <p:cNvGrpSpPr/>
          <p:nvPr/>
        </p:nvGrpSpPr>
        <p:grpSpPr>
          <a:xfrm>
            <a:off x="2256211" y="3186907"/>
            <a:ext cx="1085408" cy="497894"/>
            <a:chOff x="6912937" y="2312164"/>
            <a:chExt cx="1085408" cy="501403"/>
          </a:xfrm>
        </p:grpSpPr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E8D9E4CF-8C00-6B18-56DE-699D776EF343}"/>
                </a:ext>
              </a:extLst>
            </p:cNvPr>
            <p:cNvSpPr txBox="1"/>
            <p:nvPr/>
          </p:nvSpPr>
          <p:spPr>
            <a:xfrm>
              <a:off x="6916272" y="2312164"/>
              <a:ext cx="1082073" cy="3099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6b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06" name="직사각형 266">
              <a:extLst>
                <a:ext uri="{FF2B5EF4-FFF2-40B4-BE49-F238E27FC236}">
                  <a16:creationId xmlns:a16="http://schemas.microsoft.com/office/drawing/2014/main" id="{D914997A-1B93-581F-289E-8BB6392C4AD3}"/>
                </a:ext>
              </a:extLst>
            </p:cNvPr>
            <p:cNvSpPr/>
            <p:nvPr/>
          </p:nvSpPr>
          <p:spPr>
            <a:xfrm>
              <a:off x="6912937" y="2583356"/>
              <a:ext cx="1080000" cy="230211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+mn-ea"/>
                  <a:cs typeface="Arial" panose="020B0604020202020204" pitchFamily="34" charset="0"/>
                </a:rPr>
                <a:t>W0</a:t>
              </a:r>
              <a:endParaRPr kumimoji="1" lang="ko-Kore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207" name="직사각형 275">
            <a:extLst>
              <a:ext uri="{FF2B5EF4-FFF2-40B4-BE49-F238E27FC236}">
                <a16:creationId xmlns:a16="http://schemas.microsoft.com/office/drawing/2014/main" id="{99355DD1-6B35-5DD3-08FF-8426B854C021}"/>
              </a:ext>
            </a:extLst>
          </p:cNvPr>
          <p:cNvSpPr/>
          <p:nvPr/>
        </p:nvSpPr>
        <p:spPr>
          <a:xfrm>
            <a:off x="3336211" y="3457514"/>
            <a:ext cx="1080000" cy="228600"/>
          </a:xfrm>
          <a:prstGeom prst="rect">
            <a:avLst/>
          </a:prstGeom>
          <a:pattFill prst="dkUpDiag">
            <a:fgClr>
              <a:srgbClr val="FFD900"/>
            </a:fgClr>
            <a:bgClr>
              <a:sysClr val="window" lastClr="FFFFFF"/>
            </a:bgClr>
          </a:patt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W1`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08" name="그룹 276">
            <a:extLst>
              <a:ext uri="{FF2B5EF4-FFF2-40B4-BE49-F238E27FC236}">
                <a16:creationId xmlns:a16="http://schemas.microsoft.com/office/drawing/2014/main" id="{5549FE20-4E57-6299-D9AF-34270EF0DE9C}"/>
              </a:ext>
            </a:extLst>
          </p:cNvPr>
          <p:cNvGrpSpPr/>
          <p:nvPr/>
        </p:nvGrpSpPr>
        <p:grpSpPr>
          <a:xfrm>
            <a:off x="3331966" y="3190817"/>
            <a:ext cx="1092735" cy="307777"/>
            <a:chOff x="3061135" y="2482187"/>
            <a:chExt cx="1092735" cy="311517"/>
          </a:xfrm>
        </p:grpSpPr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4A8DA3B8-474F-A6AB-92ED-177B575FE754}"/>
                </a:ext>
              </a:extLst>
            </p:cNvPr>
            <p:cNvSpPr txBox="1"/>
            <p:nvPr/>
          </p:nvSpPr>
          <p:spPr>
            <a:xfrm>
              <a:off x="3061135" y="2482187"/>
              <a:ext cx="1088490" cy="311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6b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cxnSp>
          <p:nvCxnSpPr>
            <p:cNvPr id="210" name="직선 화살표 연결선 277">
              <a:extLst>
                <a:ext uri="{FF2B5EF4-FFF2-40B4-BE49-F238E27FC236}">
                  <a16:creationId xmlns:a16="http://schemas.microsoft.com/office/drawing/2014/main" id="{48605000-EA36-88E3-9DBC-988F49C54034}"/>
                </a:ext>
              </a:extLst>
            </p:cNvPr>
            <p:cNvCxnSpPr>
              <a:cxnSpLocks/>
            </p:cNvCxnSpPr>
            <p:nvPr/>
          </p:nvCxnSpPr>
          <p:spPr>
            <a:xfrm>
              <a:off x="3065380" y="2712464"/>
              <a:ext cx="1088490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</p:grpSp>
      <p:sp>
        <p:nvSpPr>
          <p:cNvPr id="211" name="TextBox 210">
            <a:extLst>
              <a:ext uri="{FF2B5EF4-FFF2-40B4-BE49-F238E27FC236}">
                <a16:creationId xmlns:a16="http://schemas.microsoft.com/office/drawing/2014/main" id="{BD397425-9B79-D0DB-A022-9E6F06138ACF}"/>
              </a:ext>
            </a:extLst>
          </p:cNvPr>
          <p:cNvSpPr txBox="1"/>
          <p:nvPr/>
        </p:nvSpPr>
        <p:spPr>
          <a:xfrm>
            <a:off x="5295624" y="3184754"/>
            <a:ext cx="10846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12" name="직사각형 271">
            <a:extLst>
              <a:ext uri="{FF2B5EF4-FFF2-40B4-BE49-F238E27FC236}">
                <a16:creationId xmlns:a16="http://schemas.microsoft.com/office/drawing/2014/main" id="{3B703789-9899-F596-058A-BB4E12F491D3}"/>
              </a:ext>
            </a:extLst>
          </p:cNvPr>
          <p:cNvSpPr/>
          <p:nvPr/>
        </p:nvSpPr>
        <p:spPr>
          <a:xfrm>
            <a:off x="5300268" y="3457998"/>
            <a:ext cx="1080000" cy="228600"/>
          </a:xfrm>
          <a:prstGeom prst="rect">
            <a:avLst/>
          </a:prstGeom>
          <a:pattFill prst="dkUpDiag">
            <a:fgClr>
              <a:srgbClr val="FFD900"/>
            </a:fgClr>
            <a:bgClr>
              <a:sysClr val="window" lastClr="FFFFFF"/>
            </a:bgClr>
          </a:patt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W7`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13" name="직사각형 279">
            <a:extLst>
              <a:ext uri="{FF2B5EF4-FFF2-40B4-BE49-F238E27FC236}">
                <a16:creationId xmlns:a16="http://schemas.microsoft.com/office/drawing/2014/main" id="{6C51518A-1C27-1A2D-277D-2F7742AB8FCF}"/>
              </a:ext>
            </a:extLst>
          </p:cNvPr>
          <p:cNvSpPr/>
          <p:nvPr/>
        </p:nvSpPr>
        <p:spPr>
          <a:xfrm>
            <a:off x="6380267" y="345900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192431CD-BEDF-4DA6-F412-7248141D5DE1}"/>
              </a:ext>
            </a:extLst>
          </p:cNvPr>
          <p:cNvSpPr txBox="1"/>
          <p:nvPr/>
        </p:nvSpPr>
        <p:spPr>
          <a:xfrm>
            <a:off x="6380267" y="3184754"/>
            <a:ext cx="719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sz="1600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15" name="직선 화살표 연결선 287">
            <a:extLst>
              <a:ext uri="{FF2B5EF4-FFF2-40B4-BE49-F238E27FC236}">
                <a16:creationId xmlns:a16="http://schemas.microsoft.com/office/drawing/2014/main" id="{5FCD3E7B-A354-88FD-3D74-BA60D9E7A374}"/>
              </a:ext>
            </a:extLst>
          </p:cNvPr>
          <p:cNvCxnSpPr>
            <a:cxnSpLocks/>
          </p:cNvCxnSpPr>
          <p:nvPr/>
        </p:nvCxnSpPr>
        <p:spPr>
          <a:xfrm>
            <a:off x="6380267" y="3420059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16" name="직사각형 280">
            <a:extLst>
              <a:ext uri="{FF2B5EF4-FFF2-40B4-BE49-F238E27FC236}">
                <a16:creationId xmlns:a16="http://schemas.microsoft.com/office/drawing/2014/main" id="{BC9E0256-0E54-1F99-7D0C-1D083516AA55}"/>
              </a:ext>
            </a:extLst>
          </p:cNvPr>
          <p:cNvSpPr/>
          <p:nvPr/>
        </p:nvSpPr>
        <p:spPr>
          <a:xfrm>
            <a:off x="7099974" y="345900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C3AD10BA-E665-C16C-D2A4-1CEECAD12E31}"/>
              </a:ext>
            </a:extLst>
          </p:cNvPr>
          <p:cNvSpPr txBox="1"/>
          <p:nvPr/>
        </p:nvSpPr>
        <p:spPr>
          <a:xfrm>
            <a:off x="7096102" y="3184754"/>
            <a:ext cx="719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sz="1600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18" name="직선 화살표 연결선 295">
            <a:extLst>
              <a:ext uri="{FF2B5EF4-FFF2-40B4-BE49-F238E27FC236}">
                <a16:creationId xmlns:a16="http://schemas.microsoft.com/office/drawing/2014/main" id="{0E15E9B0-3A75-BC20-BF41-15924746B5BA}"/>
              </a:ext>
            </a:extLst>
          </p:cNvPr>
          <p:cNvCxnSpPr>
            <a:cxnSpLocks/>
          </p:cNvCxnSpPr>
          <p:nvPr/>
        </p:nvCxnSpPr>
        <p:spPr>
          <a:xfrm>
            <a:off x="7096102" y="3420059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19" name="직사각형 281">
            <a:extLst>
              <a:ext uri="{FF2B5EF4-FFF2-40B4-BE49-F238E27FC236}">
                <a16:creationId xmlns:a16="http://schemas.microsoft.com/office/drawing/2014/main" id="{6F4F69EC-EA44-7C35-6002-895F9FDE7959}"/>
              </a:ext>
            </a:extLst>
          </p:cNvPr>
          <p:cNvSpPr/>
          <p:nvPr/>
        </p:nvSpPr>
        <p:spPr>
          <a:xfrm>
            <a:off x="7819830" y="345900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86FBBFAC-76F2-2752-69EF-E5E033EDBB22}"/>
              </a:ext>
            </a:extLst>
          </p:cNvPr>
          <p:cNvSpPr txBox="1"/>
          <p:nvPr/>
        </p:nvSpPr>
        <p:spPr>
          <a:xfrm>
            <a:off x="7820123" y="3187929"/>
            <a:ext cx="719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sz="1600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21" name="직선 화살표 연결선 296">
            <a:extLst>
              <a:ext uri="{FF2B5EF4-FFF2-40B4-BE49-F238E27FC236}">
                <a16:creationId xmlns:a16="http://schemas.microsoft.com/office/drawing/2014/main" id="{51F2DF1F-1518-8587-1E5B-EA3EACBD869E}"/>
              </a:ext>
            </a:extLst>
          </p:cNvPr>
          <p:cNvCxnSpPr>
            <a:cxnSpLocks/>
          </p:cNvCxnSpPr>
          <p:nvPr/>
        </p:nvCxnSpPr>
        <p:spPr>
          <a:xfrm>
            <a:off x="7815809" y="3420059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22" name="직사각형 282">
            <a:extLst>
              <a:ext uri="{FF2B5EF4-FFF2-40B4-BE49-F238E27FC236}">
                <a16:creationId xmlns:a16="http://schemas.microsoft.com/office/drawing/2014/main" id="{C093D745-37B0-4E21-96A9-013E3A0849D4}"/>
              </a:ext>
            </a:extLst>
          </p:cNvPr>
          <p:cNvSpPr/>
          <p:nvPr/>
        </p:nvSpPr>
        <p:spPr>
          <a:xfrm>
            <a:off x="8539830" y="3459008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D0A9410C-8518-13D0-28C3-87059292ECAB}"/>
              </a:ext>
            </a:extLst>
          </p:cNvPr>
          <p:cNvSpPr txBox="1"/>
          <p:nvPr/>
        </p:nvSpPr>
        <p:spPr>
          <a:xfrm>
            <a:off x="8540123" y="3184754"/>
            <a:ext cx="719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srgbClr val="0099E5">
                    <a:lumMod val="50000"/>
                  </a:srgb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4b</a:t>
            </a:r>
            <a:endParaRPr lang="ko-KR" altLang="en-US" sz="1600" kern="1200" dirty="0">
              <a:solidFill>
                <a:srgbClr val="0099E5">
                  <a:lumMod val="50000"/>
                </a:srgb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24" name="직선 화살표 연결선 297">
            <a:extLst>
              <a:ext uri="{FF2B5EF4-FFF2-40B4-BE49-F238E27FC236}">
                <a16:creationId xmlns:a16="http://schemas.microsoft.com/office/drawing/2014/main" id="{63956E83-BF38-4F6A-00CE-9C9E7C02D727}"/>
              </a:ext>
            </a:extLst>
          </p:cNvPr>
          <p:cNvCxnSpPr>
            <a:cxnSpLocks/>
          </p:cNvCxnSpPr>
          <p:nvPr/>
        </p:nvCxnSpPr>
        <p:spPr>
          <a:xfrm>
            <a:off x="8535809" y="3420059"/>
            <a:ext cx="720000" cy="0"/>
          </a:xfrm>
          <a:prstGeom prst="straightConnector1">
            <a:avLst/>
          </a:prstGeom>
          <a:noFill/>
          <a:ln w="6350" cap="flat" cmpd="sng" algn="ctr">
            <a:solidFill>
              <a:srgbClr val="0099E5">
                <a:lumMod val="50000"/>
              </a:srgbClr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25" name="직선 화살표 연결선 267">
            <a:extLst>
              <a:ext uri="{FF2B5EF4-FFF2-40B4-BE49-F238E27FC236}">
                <a16:creationId xmlns:a16="http://schemas.microsoft.com/office/drawing/2014/main" id="{2288A3B5-B1D7-9266-E12C-51983E24BCA9}"/>
              </a:ext>
            </a:extLst>
          </p:cNvPr>
          <p:cNvCxnSpPr>
            <a:cxnSpLocks/>
          </p:cNvCxnSpPr>
          <p:nvPr/>
        </p:nvCxnSpPr>
        <p:spPr>
          <a:xfrm>
            <a:off x="2253129" y="3418494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26" name="번개 369">
            <a:extLst>
              <a:ext uri="{FF2B5EF4-FFF2-40B4-BE49-F238E27FC236}">
                <a16:creationId xmlns:a16="http://schemas.microsoft.com/office/drawing/2014/main" id="{AE1D810C-49FF-2811-8734-DA535959DDD7}"/>
              </a:ext>
            </a:extLst>
          </p:cNvPr>
          <p:cNvSpPr/>
          <p:nvPr/>
        </p:nvSpPr>
        <p:spPr>
          <a:xfrm>
            <a:off x="3370647" y="3229215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7" name="번개 433">
            <a:extLst>
              <a:ext uri="{FF2B5EF4-FFF2-40B4-BE49-F238E27FC236}">
                <a16:creationId xmlns:a16="http://schemas.microsoft.com/office/drawing/2014/main" id="{E135D431-96AE-06A6-4EDD-98098B7D7077}"/>
              </a:ext>
            </a:extLst>
          </p:cNvPr>
          <p:cNvSpPr/>
          <p:nvPr/>
        </p:nvSpPr>
        <p:spPr>
          <a:xfrm>
            <a:off x="5183724" y="3229215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8" name="번개 434">
            <a:extLst>
              <a:ext uri="{FF2B5EF4-FFF2-40B4-BE49-F238E27FC236}">
                <a16:creationId xmlns:a16="http://schemas.microsoft.com/office/drawing/2014/main" id="{DB7BE8B2-F830-F3F7-19F4-9DBCCCC12B7E}"/>
              </a:ext>
            </a:extLst>
          </p:cNvPr>
          <p:cNvSpPr/>
          <p:nvPr/>
        </p:nvSpPr>
        <p:spPr>
          <a:xfrm>
            <a:off x="5320680" y="3229215"/>
            <a:ext cx="221981" cy="384742"/>
          </a:xfrm>
          <a:prstGeom prst="lightningBol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D4AB8258-4737-326D-5595-5C11EA35AB5A}"/>
              </a:ext>
            </a:extLst>
          </p:cNvPr>
          <p:cNvSpPr txBox="1"/>
          <p:nvPr/>
        </p:nvSpPr>
        <p:spPr>
          <a:xfrm>
            <a:off x="2170429" y="5207146"/>
            <a:ext cx="10729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D21A3FA6-C612-143D-EA94-2D75C69F8F7D}"/>
              </a:ext>
            </a:extLst>
          </p:cNvPr>
          <p:cNvSpPr txBox="1"/>
          <p:nvPr/>
        </p:nvSpPr>
        <p:spPr>
          <a:xfrm>
            <a:off x="3250554" y="5207146"/>
            <a:ext cx="1080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6CB9AF4B-4088-D891-1710-1E36CFA92B2F}"/>
              </a:ext>
            </a:extLst>
          </p:cNvPr>
          <p:cNvSpPr txBox="1"/>
          <p:nvPr/>
        </p:nvSpPr>
        <p:spPr>
          <a:xfrm>
            <a:off x="5206757" y="5207146"/>
            <a:ext cx="1081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buClrTx/>
              <a:buFontTx/>
              <a:buNone/>
            </a:pPr>
            <a:r>
              <a:rPr lang="en-US" altLang="ko-KR" kern="1200" dirty="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6b</a:t>
            </a:r>
            <a:endParaRPr lang="ko-KR" altLang="en-US" sz="1600" kern="1200" dirty="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32" name="직선 화살표 연결선 445">
            <a:extLst>
              <a:ext uri="{FF2B5EF4-FFF2-40B4-BE49-F238E27FC236}">
                <a16:creationId xmlns:a16="http://schemas.microsoft.com/office/drawing/2014/main" id="{4292B3B9-B00E-26F8-5688-8C5D9D4BFE47}"/>
              </a:ext>
            </a:extLst>
          </p:cNvPr>
          <p:cNvCxnSpPr>
            <a:cxnSpLocks/>
          </p:cNvCxnSpPr>
          <p:nvPr/>
        </p:nvCxnSpPr>
        <p:spPr>
          <a:xfrm>
            <a:off x="2167344" y="5286623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33" name="직선 화살표 연결선 447">
            <a:extLst>
              <a:ext uri="{FF2B5EF4-FFF2-40B4-BE49-F238E27FC236}">
                <a16:creationId xmlns:a16="http://schemas.microsoft.com/office/drawing/2014/main" id="{5F9302F4-1137-18BD-CDCB-AEF6850E823B}"/>
              </a:ext>
            </a:extLst>
          </p:cNvPr>
          <p:cNvCxnSpPr>
            <a:cxnSpLocks/>
          </p:cNvCxnSpPr>
          <p:nvPr/>
        </p:nvCxnSpPr>
        <p:spPr>
          <a:xfrm>
            <a:off x="3246453" y="5286623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34" name="직선 화살표 연결선 449">
            <a:extLst>
              <a:ext uri="{FF2B5EF4-FFF2-40B4-BE49-F238E27FC236}">
                <a16:creationId xmlns:a16="http://schemas.microsoft.com/office/drawing/2014/main" id="{29CFB65A-D95C-51BF-DA2A-E6D3E8143A67}"/>
              </a:ext>
            </a:extLst>
          </p:cNvPr>
          <p:cNvCxnSpPr>
            <a:cxnSpLocks/>
          </p:cNvCxnSpPr>
          <p:nvPr/>
        </p:nvCxnSpPr>
        <p:spPr>
          <a:xfrm>
            <a:off x="5184791" y="5286623"/>
            <a:ext cx="1088490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35" name="직사각형 451">
            <a:extLst>
              <a:ext uri="{FF2B5EF4-FFF2-40B4-BE49-F238E27FC236}">
                <a16:creationId xmlns:a16="http://schemas.microsoft.com/office/drawing/2014/main" id="{077D9F0C-9BB8-3550-7EC1-CF2D85442523}"/>
              </a:ext>
            </a:extLst>
          </p:cNvPr>
          <p:cNvSpPr/>
          <p:nvPr/>
        </p:nvSpPr>
        <p:spPr>
          <a:xfrm>
            <a:off x="2167344" y="5005822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36" name="직사각형 452">
            <a:extLst>
              <a:ext uri="{FF2B5EF4-FFF2-40B4-BE49-F238E27FC236}">
                <a16:creationId xmlns:a16="http://schemas.microsoft.com/office/drawing/2014/main" id="{EF680D02-2231-0BA2-6CB7-297B765D2B5B}"/>
              </a:ext>
            </a:extLst>
          </p:cNvPr>
          <p:cNvSpPr/>
          <p:nvPr/>
        </p:nvSpPr>
        <p:spPr>
          <a:xfrm>
            <a:off x="3247344" y="5005822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37" name="직사각형 453">
            <a:extLst>
              <a:ext uri="{FF2B5EF4-FFF2-40B4-BE49-F238E27FC236}">
                <a16:creationId xmlns:a16="http://schemas.microsoft.com/office/drawing/2014/main" id="{3412F4E0-8961-690B-814A-BF01D9B6A031}"/>
              </a:ext>
            </a:extLst>
          </p:cNvPr>
          <p:cNvSpPr/>
          <p:nvPr/>
        </p:nvSpPr>
        <p:spPr>
          <a:xfrm>
            <a:off x="5206758" y="5005823"/>
            <a:ext cx="1080000" cy="228600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W7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38" name="직사각형 347">
            <a:extLst>
              <a:ext uri="{FF2B5EF4-FFF2-40B4-BE49-F238E27FC236}">
                <a16:creationId xmlns:a16="http://schemas.microsoft.com/office/drawing/2014/main" id="{47AAD9A8-46C7-FB3B-BFC7-06037B64F870}"/>
              </a:ext>
            </a:extLst>
          </p:cNvPr>
          <p:cNvSpPr/>
          <p:nvPr/>
        </p:nvSpPr>
        <p:spPr>
          <a:xfrm>
            <a:off x="2606968" y="43256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39" name="직사각형 479">
            <a:extLst>
              <a:ext uri="{FF2B5EF4-FFF2-40B4-BE49-F238E27FC236}">
                <a16:creationId xmlns:a16="http://schemas.microsoft.com/office/drawing/2014/main" id="{03FBD972-1364-4FFE-15A1-4CFEEB7B16F2}"/>
              </a:ext>
            </a:extLst>
          </p:cNvPr>
          <p:cNvSpPr/>
          <p:nvPr/>
        </p:nvSpPr>
        <p:spPr>
          <a:xfrm>
            <a:off x="3686968" y="43256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40" name="화살표: 아래쪽 64">
            <a:extLst>
              <a:ext uri="{FF2B5EF4-FFF2-40B4-BE49-F238E27FC236}">
                <a16:creationId xmlns:a16="http://schemas.microsoft.com/office/drawing/2014/main" id="{71D1270D-1CC0-7D3F-4279-361C023C9B82}"/>
              </a:ext>
            </a:extLst>
          </p:cNvPr>
          <p:cNvSpPr/>
          <p:nvPr/>
        </p:nvSpPr>
        <p:spPr>
          <a:xfrm>
            <a:off x="2930735" y="4009364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1" name="대각선 줄무늬 331">
            <a:extLst>
              <a:ext uri="{FF2B5EF4-FFF2-40B4-BE49-F238E27FC236}">
                <a16:creationId xmlns:a16="http://schemas.microsoft.com/office/drawing/2014/main" id="{7419DBFC-CB43-2245-9DED-28316C5A9117}"/>
              </a:ext>
            </a:extLst>
          </p:cNvPr>
          <p:cNvSpPr/>
          <p:nvPr/>
        </p:nvSpPr>
        <p:spPr>
          <a:xfrm rot="13500000">
            <a:off x="3467625" y="4406711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242" name="대각선 줄무늬 332">
            <a:extLst>
              <a:ext uri="{FF2B5EF4-FFF2-40B4-BE49-F238E27FC236}">
                <a16:creationId xmlns:a16="http://schemas.microsoft.com/office/drawing/2014/main" id="{0B315473-A540-7EDF-D70A-A85E839CD9BF}"/>
              </a:ext>
            </a:extLst>
          </p:cNvPr>
          <p:cNvSpPr/>
          <p:nvPr/>
        </p:nvSpPr>
        <p:spPr>
          <a:xfrm rot="13500000">
            <a:off x="5423358" y="4406711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243" name="화살표: 아래쪽 82">
            <a:extLst>
              <a:ext uri="{FF2B5EF4-FFF2-40B4-BE49-F238E27FC236}">
                <a16:creationId xmlns:a16="http://schemas.microsoft.com/office/drawing/2014/main" id="{FC13D739-4CBD-C72F-0F8B-5C3234DAB022}"/>
              </a:ext>
            </a:extLst>
          </p:cNvPr>
          <p:cNvSpPr/>
          <p:nvPr/>
        </p:nvSpPr>
        <p:spPr>
          <a:xfrm rot="16200000">
            <a:off x="8086400" y="4917079"/>
            <a:ext cx="182880" cy="359997"/>
          </a:xfrm>
          <a:prstGeom prst="downArrow">
            <a:avLst/>
          </a:prstGeom>
          <a:solidFill>
            <a:srgbClr val="FEA40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8162E8D6-49C3-27D5-FF91-5297CE25BF4B}"/>
              </a:ext>
            </a:extLst>
          </p:cNvPr>
          <p:cNvSpPr txBox="1"/>
          <p:nvPr/>
        </p:nvSpPr>
        <p:spPr>
          <a:xfrm>
            <a:off x="8396116" y="4923051"/>
            <a:ext cx="2080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srgbClr val="FEA40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decoding</a:t>
            </a:r>
            <a:endParaRPr lang="ko-KR" altLang="en-US" kern="1200" dirty="0">
              <a:solidFill>
                <a:srgbClr val="FEA402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5" name="Arrow: Bent 244">
            <a:extLst>
              <a:ext uri="{FF2B5EF4-FFF2-40B4-BE49-F238E27FC236}">
                <a16:creationId xmlns:a16="http://schemas.microsoft.com/office/drawing/2014/main" id="{B1A721E2-0B48-DA30-637A-01C78A98E510}"/>
              </a:ext>
            </a:extLst>
          </p:cNvPr>
          <p:cNvSpPr/>
          <p:nvPr/>
        </p:nvSpPr>
        <p:spPr>
          <a:xfrm rot="10800000">
            <a:off x="7453629" y="4056988"/>
            <a:ext cx="1458458" cy="164605"/>
          </a:xfrm>
          <a:prstGeom prst="bentArrow">
            <a:avLst>
              <a:gd name="adj1" fmla="val 27786"/>
              <a:gd name="adj2" fmla="val 13893"/>
              <a:gd name="adj3" fmla="val 0"/>
              <a:gd name="adj4" fmla="val 4375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F06A37D9-C736-A777-639B-CEF8710E03C3}"/>
              </a:ext>
            </a:extLst>
          </p:cNvPr>
          <p:cNvGrpSpPr/>
          <p:nvPr/>
        </p:nvGrpSpPr>
        <p:grpSpPr>
          <a:xfrm>
            <a:off x="4701993" y="4379811"/>
            <a:ext cx="263391" cy="45719"/>
            <a:chOff x="9350727" y="2547672"/>
            <a:chExt cx="263391" cy="45719"/>
          </a:xfrm>
        </p:grpSpPr>
        <p:sp>
          <p:nvSpPr>
            <p:cNvPr id="247" name="타원 262">
              <a:extLst>
                <a:ext uri="{FF2B5EF4-FFF2-40B4-BE49-F238E27FC236}">
                  <a16:creationId xmlns:a16="http://schemas.microsoft.com/office/drawing/2014/main" id="{06725DD4-DBE5-2DC2-E4FD-A0C15F770FE2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48" name="타원 263">
              <a:extLst>
                <a:ext uri="{FF2B5EF4-FFF2-40B4-BE49-F238E27FC236}">
                  <a16:creationId xmlns:a16="http://schemas.microsoft.com/office/drawing/2014/main" id="{07A9A7F2-9126-866D-1CD0-91CCCBE642FB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49" name="타원 264">
              <a:extLst>
                <a:ext uri="{FF2B5EF4-FFF2-40B4-BE49-F238E27FC236}">
                  <a16:creationId xmlns:a16="http://schemas.microsoft.com/office/drawing/2014/main" id="{CBF8B0CF-8790-661E-C3F4-5EB28632FD26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75113F13-915B-9E3C-6D29-0C412B258FC5}"/>
              </a:ext>
            </a:extLst>
          </p:cNvPr>
          <p:cNvGrpSpPr/>
          <p:nvPr/>
        </p:nvGrpSpPr>
        <p:grpSpPr>
          <a:xfrm>
            <a:off x="4632143" y="5185821"/>
            <a:ext cx="263391" cy="45719"/>
            <a:chOff x="9350727" y="2547672"/>
            <a:chExt cx="263391" cy="45719"/>
          </a:xfrm>
        </p:grpSpPr>
        <p:sp>
          <p:nvSpPr>
            <p:cNvPr id="251" name="타원 262">
              <a:extLst>
                <a:ext uri="{FF2B5EF4-FFF2-40B4-BE49-F238E27FC236}">
                  <a16:creationId xmlns:a16="http://schemas.microsoft.com/office/drawing/2014/main" id="{E6134CF3-4FB2-6ACC-93F3-B3B6C04FF5ED}"/>
                </a:ext>
              </a:extLst>
            </p:cNvPr>
            <p:cNvSpPr/>
            <p:nvPr/>
          </p:nvSpPr>
          <p:spPr>
            <a:xfrm>
              <a:off x="9350727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2" name="타원 263">
              <a:extLst>
                <a:ext uri="{FF2B5EF4-FFF2-40B4-BE49-F238E27FC236}">
                  <a16:creationId xmlns:a16="http://schemas.microsoft.com/office/drawing/2014/main" id="{601F4FF4-2290-551A-634A-971549AE3035}"/>
                </a:ext>
              </a:extLst>
            </p:cNvPr>
            <p:cNvSpPr/>
            <p:nvPr/>
          </p:nvSpPr>
          <p:spPr>
            <a:xfrm>
              <a:off x="9459563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3" name="타원 264">
              <a:extLst>
                <a:ext uri="{FF2B5EF4-FFF2-40B4-BE49-F238E27FC236}">
                  <a16:creationId xmlns:a16="http://schemas.microsoft.com/office/drawing/2014/main" id="{60E49729-6B75-93DB-6419-D2FCDD794464}"/>
                </a:ext>
              </a:extLst>
            </p:cNvPr>
            <p:cNvSpPr/>
            <p:nvPr/>
          </p:nvSpPr>
          <p:spPr>
            <a:xfrm>
              <a:off x="9568399" y="2547672"/>
              <a:ext cx="45719" cy="45719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3651AEB7-C185-9BE6-D9A0-3F32E4F94252}"/>
              </a:ext>
            </a:extLst>
          </p:cNvPr>
          <p:cNvGrpSpPr/>
          <p:nvPr/>
        </p:nvGrpSpPr>
        <p:grpSpPr>
          <a:xfrm>
            <a:off x="6680157" y="3688618"/>
            <a:ext cx="2264827" cy="191590"/>
            <a:chOff x="11319044" y="2716321"/>
            <a:chExt cx="2264827" cy="313380"/>
          </a:xfrm>
        </p:grpSpPr>
        <p:sp>
          <p:nvSpPr>
            <p:cNvPr id="255" name="화살표: 아래쪽 64">
              <a:extLst>
                <a:ext uri="{FF2B5EF4-FFF2-40B4-BE49-F238E27FC236}">
                  <a16:creationId xmlns:a16="http://schemas.microsoft.com/office/drawing/2014/main" id="{3E7CC020-F7B2-438F-4316-FD6AF4CD0F2A}"/>
                </a:ext>
              </a:extLst>
            </p:cNvPr>
            <p:cNvSpPr/>
            <p:nvPr/>
          </p:nvSpPr>
          <p:spPr>
            <a:xfrm>
              <a:off x="11319044" y="2716321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6" name="화살표: 아래쪽 64">
              <a:extLst>
                <a:ext uri="{FF2B5EF4-FFF2-40B4-BE49-F238E27FC236}">
                  <a16:creationId xmlns:a16="http://schemas.microsoft.com/office/drawing/2014/main" id="{42F943A3-C75E-8B7F-3663-41B64E6778C8}"/>
                </a:ext>
              </a:extLst>
            </p:cNvPr>
            <p:cNvSpPr/>
            <p:nvPr/>
          </p:nvSpPr>
          <p:spPr>
            <a:xfrm>
              <a:off x="12068409" y="2720539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7" name="화살표: 아래쪽 64">
              <a:extLst>
                <a:ext uri="{FF2B5EF4-FFF2-40B4-BE49-F238E27FC236}">
                  <a16:creationId xmlns:a16="http://schemas.microsoft.com/office/drawing/2014/main" id="{7419FA74-DE94-948C-A1A4-36FEE8EF52AB}"/>
                </a:ext>
              </a:extLst>
            </p:cNvPr>
            <p:cNvSpPr/>
            <p:nvPr/>
          </p:nvSpPr>
          <p:spPr>
            <a:xfrm>
              <a:off x="12758607" y="2719847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8" name="화살표: 아래쪽 64">
              <a:extLst>
                <a:ext uri="{FF2B5EF4-FFF2-40B4-BE49-F238E27FC236}">
                  <a16:creationId xmlns:a16="http://schemas.microsoft.com/office/drawing/2014/main" id="{BF55B933-C87F-EA3A-45DF-9435D49F7C2A}"/>
                </a:ext>
              </a:extLst>
            </p:cNvPr>
            <p:cNvSpPr/>
            <p:nvPr/>
          </p:nvSpPr>
          <p:spPr>
            <a:xfrm>
              <a:off x="13471694" y="2725503"/>
              <a:ext cx="112177" cy="304198"/>
            </a:xfrm>
            <a:prstGeom prst="downArrow">
              <a:avLst>
                <a:gd name="adj1" fmla="val 52195"/>
                <a:gd name="adj2" fmla="val 54637"/>
              </a:avLst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259" name="화살표: 아래쪽 64">
            <a:extLst>
              <a:ext uri="{FF2B5EF4-FFF2-40B4-BE49-F238E27FC236}">
                <a16:creationId xmlns:a16="http://schemas.microsoft.com/office/drawing/2014/main" id="{2E812547-B129-B261-832D-D063329D09D2}"/>
              </a:ext>
            </a:extLst>
          </p:cNvPr>
          <p:cNvSpPr/>
          <p:nvPr/>
        </p:nvSpPr>
        <p:spPr>
          <a:xfrm rot="5400000">
            <a:off x="5830457" y="1304634"/>
            <a:ext cx="82913" cy="5794967"/>
          </a:xfrm>
          <a:prstGeom prst="downArrow">
            <a:avLst>
              <a:gd name="adj1" fmla="val 52195"/>
              <a:gd name="adj2" fmla="val 13790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60" name="화살표: 아래쪽 64">
            <a:extLst>
              <a:ext uri="{FF2B5EF4-FFF2-40B4-BE49-F238E27FC236}">
                <a16:creationId xmlns:a16="http://schemas.microsoft.com/office/drawing/2014/main" id="{9472EC9C-16D8-0D1D-94BC-755A89E80B46}"/>
              </a:ext>
            </a:extLst>
          </p:cNvPr>
          <p:cNvSpPr/>
          <p:nvPr/>
        </p:nvSpPr>
        <p:spPr>
          <a:xfrm>
            <a:off x="4013101" y="4012733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61" name="화살표: 아래쪽 64">
            <a:extLst>
              <a:ext uri="{FF2B5EF4-FFF2-40B4-BE49-F238E27FC236}">
                <a16:creationId xmlns:a16="http://schemas.microsoft.com/office/drawing/2014/main" id="{B339E526-A6C6-7897-D322-F70387827D54}"/>
              </a:ext>
            </a:extLst>
          </p:cNvPr>
          <p:cNvSpPr/>
          <p:nvPr/>
        </p:nvSpPr>
        <p:spPr>
          <a:xfrm>
            <a:off x="5961878" y="4012537"/>
            <a:ext cx="72603" cy="302232"/>
          </a:xfrm>
          <a:prstGeom prst="downArrow">
            <a:avLst>
              <a:gd name="adj1" fmla="val 52195"/>
              <a:gd name="adj2" fmla="val 54637"/>
            </a:avLst>
          </a:prstGeom>
          <a:solidFill>
            <a:srgbClr val="FF4C4C"/>
          </a:solidFill>
          <a:ln w="12700" cap="flat" cmpd="sng" algn="ctr">
            <a:solidFill>
              <a:srgbClr val="FF4C4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A87D0D0C-3A55-D4B8-D8E0-8038268AD602}"/>
              </a:ext>
            </a:extLst>
          </p:cNvPr>
          <p:cNvCxnSpPr/>
          <p:nvPr/>
        </p:nvCxnSpPr>
        <p:spPr>
          <a:xfrm>
            <a:off x="8165397" y="4045897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5EC7D43E-4000-A2F7-13B3-586EBA90FCB4}"/>
              </a:ext>
            </a:extLst>
          </p:cNvPr>
          <p:cNvCxnSpPr/>
          <p:nvPr/>
        </p:nvCxnSpPr>
        <p:spPr>
          <a:xfrm>
            <a:off x="7471130" y="4032073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cxnSp>
        <p:nvCxnSpPr>
          <p:cNvPr id="264" name="Straight Connector 263">
            <a:extLst>
              <a:ext uri="{FF2B5EF4-FFF2-40B4-BE49-F238E27FC236}">
                <a16:creationId xmlns:a16="http://schemas.microsoft.com/office/drawing/2014/main" id="{C8676D79-3F2F-11B4-8E01-9D191692A1FE}"/>
              </a:ext>
            </a:extLst>
          </p:cNvPr>
          <p:cNvCxnSpPr/>
          <p:nvPr/>
        </p:nvCxnSpPr>
        <p:spPr>
          <a:xfrm>
            <a:off x="6726063" y="4045897"/>
            <a:ext cx="0" cy="141084"/>
          </a:xfrm>
          <a:prstGeom prst="line">
            <a:avLst/>
          </a:prstGeom>
          <a:solidFill>
            <a:srgbClr val="FF4C4C"/>
          </a:solidFill>
          <a:ln w="47625" cap="flat" cmpd="sng" algn="ctr">
            <a:solidFill>
              <a:srgbClr val="FF4C4C"/>
            </a:solidFill>
            <a:prstDash val="solid"/>
            <a:miter lim="800000"/>
          </a:ln>
          <a:effectLst/>
        </p:spPr>
      </p:cxnSp>
      <p:sp>
        <p:nvSpPr>
          <p:cNvPr id="265" name="화살표: 아래쪽 64">
            <a:extLst>
              <a:ext uri="{FF2B5EF4-FFF2-40B4-BE49-F238E27FC236}">
                <a16:creationId xmlns:a16="http://schemas.microsoft.com/office/drawing/2014/main" id="{5275A1A7-03F7-1C27-7225-B86F30E8F71A}"/>
              </a:ext>
            </a:extLst>
          </p:cNvPr>
          <p:cNvSpPr/>
          <p:nvPr/>
        </p:nvSpPr>
        <p:spPr>
          <a:xfrm>
            <a:off x="5977915" y="4499085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66" name="대각선 줄무늬 330">
            <a:extLst>
              <a:ext uri="{FF2B5EF4-FFF2-40B4-BE49-F238E27FC236}">
                <a16:creationId xmlns:a16="http://schemas.microsoft.com/office/drawing/2014/main" id="{1A830A9A-8CF8-7A25-92D1-B931E91A9A86}"/>
              </a:ext>
            </a:extLst>
          </p:cNvPr>
          <p:cNvSpPr/>
          <p:nvPr/>
        </p:nvSpPr>
        <p:spPr>
          <a:xfrm rot="13500000">
            <a:off x="2393448" y="4406711"/>
            <a:ext cx="643379" cy="643379"/>
          </a:xfrm>
          <a:prstGeom prst="diagStripe">
            <a:avLst>
              <a:gd name="adj" fmla="val 68129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267" name="직사각형 489">
            <a:extLst>
              <a:ext uri="{FF2B5EF4-FFF2-40B4-BE49-F238E27FC236}">
                <a16:creationId xmlns:a16="http://schemas.microsoft.com/office/drawing/2014/main" id="{4D674B64-3BCD-197C-2562-70CBCF39AD09}"/>
              </a:ext>
            </a:extLst>
          </p:cNvPr>
          <p:cNvSpPr/>
          <p:nvPr/>
        </p:nvSpPr>
        <p:spPr>
          <a:xfrm>
            <a:off x="5651025" y="4325618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68" name="화살표: 아래쪽 64">
            <a:extLst>
              <a:ext uri="{FF2B5EF4-FFF2-40B4-BE49-F238E27FC236}">
                <a16:creationId xmlns:a16="http://schemas.microsoft.com/office/drawing/2014/main" id="{CC1AAE75-5EFC-CA22-4700-A05A59C827B1}"/>
              </a:ext>
            </a:extLst>
          </p:cNvPr>
          <p:cNvSpPr/>
          <p:nvPr/>
        </p:nvSpPr>
        <p:spPr>
          <a:xfrm>
            <a:off x="2680074" y="4773744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69" name="화살표: 아래쪽 64">
            <a:extLst>
              <a:ext uri="{FF2B5EF4-FFF2-40B4-BE49-F238E27FC236}">
                <a16:creationId xmlns:a16="http://schemas.microsoft.com/office/drawing/2014/main" id="{E510F42F-D602-B49E-C20D-8622C652B948}"/>
              </a:ext>
            </a:extLst>
          </p:cNvPr>
          <p:cNvSpPr/>
          <p:nvPr/>
        </p:nvSpPr>
        <p:spPr>
          <a:xfrm>
            <a:off x="3743388" y="4777955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70" name="화살표: 아래쪽 64">
            <a:extLst>
              <a:ext uri="{FF2B5EF4-FFF2-40B4-BE49-F238E27FC236}">
                <a16:creationId xmlns:a16="http://schemas.microsoft.com/office/drawing/2014/main" id="{AC969CAD-7549-79EA-A059-8DBE9CFA41F0}"/>
              </a:ext>
            </a:extLst>
          </p:cNvPr>
          <p:cNvSpPr/>
          <p:nvPr/>
        </p:nvSpPr>
        <p:spPr>
          <a:xfrm>
            <a:off x="5720740" y="4773189"/>
            <a:ext cx="85141" cy="219683"/>
          </a:xfrm>
          <a:prstGeom prst="downArrow">
            <a:avLst>
              <a:gd name="adj1" fmla="val 44363"/>
              <a:gd name="adj2" fmla="val 56695"/>
            </a:avLst>
          </a:prstGeom>
          <a:solidFill>
            <a:srgbClr val="FEA402"/>
          </a:solidFill>
          <a:ln w="12700" cap="flat" cmpd="sng" algn="ctr">
            <a:solidFill>
              <a:srgbClr val="FEA40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71" name="직사각형 335">
            <a:extLst>
              <a:ext uri="{FF2B5EF4-FFF2-40B4-BE49-F238E27FC236}">
                <a16:creationId xmlns:a16="http://schemas.microsoft.com/office/drawing/2014/main" id="{03D1F426-19F5-3CAF-DD22-C43D058A07FD}"/>
              </a:ext>
            </a:extLst>
          </p:cNvPr>
          <p:cNvSpPr/>
          <p:nvPr/>
        </p:nvSpPr>
        <p:spPr>
          <a:xfrm>
            <a:off x="6377808" y="38776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PP0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72" name="직사각형 336">
            <a:extLst>
              <a:ext uri="{FF2B5EF4-FFF2-40B4-BE49-F238E27FC236}">
                <a16:creationId xmlns:a16="http://schemas.microsoft.com/office/drawing/2014/main" id="{62149F71-7C6C-1215-FD53-CF94CB779156}"/>
              </a:ext>
            </a:extLst>
          </p:cNvPr>
          <p:cNvSpPr/>
          <p:nvPr/>
        </p:nvSpPr>
        <p:spPr>
          <a:xfrm>
            <a:off x="7097515" y="38776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PP1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73" name="직사각형 337">
            <a:extLst>
              <a:ext uri="{FF2B5EF4-FFF2-40B4-BE49-F238E27FC236}">
                <a16:creationId xmlns:a16="http://schemas.microsoft.com/office/drawing/2014/main" id="{BC48A373-6CA2-F5A3-08A3-A878C2604365}"/>
              </a:ext>
            </a:extLst>
          </p:cNvPr>
          <p:cNvSpPr/>
          <p:nvPr/>
        </p:nvSpPr>
        <p:spPr>
          <a:xfrm>
            <a:off x="7817371" y="38776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PP2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74" name="직사각형 533">
            <a:extLst>
              <a:ext uri="{FF2B5EF4-FFF2-40B4-BE49-F238E27FC236}">
                <a16:creationId xmlns:a16="http://schemas.microsoft.com/office/drawing/2014/main" id="{E71CD470-F115-705E-902D-1A1808A00C16}"/>
              </a:ext>
            </a:extLst>
          </p:cNvPr>
          <p:cNvSpPr/>
          <p:nvPr/>
        </p:nvSpPr>
        <p:spPr>
          <a:xfrm>
            <a:off x="5657702" y="3877646"/>
            <a:ext cx="720000" cy="228600"/>
          </a:xfrm>
          <a:prstGeom prst="rect">
            <a:avLst/>
          </a:prstGeom>
          <a:solidFill>
            <a:srgbClr val="FF4C4C">
              <a:lumMod val="60000"/>
              <a:lumOff val="4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VP7'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75" name="직사각형 337">
            <a:extLst>
              <a:ext uri="{FF2B5EF4-FFF2-40B4-BE49-F238E27FC236}">
                <a16:creationId xmlns:a16="http://schemas.microsoft.com/office/drawing/2014/main" id="{2C6DA87C-4E65-3148-F968-54AEE5AA49DC}"/>
              </a:ext>
            </a:extLst>
          </p:cNvPr>
          <p:cNvSpPr/>
          <p:nvPr/>
        </p:nvSpPr>
        <p:spPr>
          <a:xfrm>
            <a:off x="8537078" y="3877646"/>
            <a:ext cx="720000" cy="228600"/>
          </a:xfrm>
          <a:prstGeom prst="rect">
            <a:avLst/>
          </a:prstGeom>
          <a:solidFill>
            <a:srgbClr val="0099E5">
              <a:lumMod val="20000"/>
              <a:lumOff val="8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PP3</a:t>
            </a:r>
            <a:endParaRPr kumimoji="1" lang="ko-Kore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76" name="직사각형 517">
            <a:extLst>
              <a:ext uri="{FF2B5EF4-FFF2-40B4-BE49-F238E27FC236}">
                <a16:creationId xmlns:a16="http://schemas.microsoft.com/office/drawing/2014/main" id="{6E82160E-1C7B-6561-D4D4-A914018DFB92}"/>
              </a:ext>
            </a:extLst>
          </p:cNvPr>
          <p:cNvSpPr/>
          <p:nvPr/>
        </p:nvSpPr>
        <p:spPr>
          <a:xfrm>
            <a:off x="2614431" y="3887200"/>
            <a:ext cx="720000" cy="228600"/>
          </a:xfrm>
          <a:prstGeom prst="rect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VP0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77" name="직사각형 525">
            <a:extLst>
              <a:ext uri="{FF2B5EF4-FFF2-40B4-BE49-F238E27FC236}">
                <a16:creationId xmlns:a16="http://schemas.microsoft.com/office/drawing/2014/main" id="{02730204-0F82-358C-9813-E6991ABE80C3}"/>
              </a:ext>
            </a:extLst>
          </p:cNvPr>
          <p:cNvSpPr/>
          <p:nvPr/>
        </p:nvSpPr>
        <p:spPr>
          <a:xfrm>
            <a:off x="3696211" y="3884922"/>
            <a:ext cx="720000" cy="228600"/>
          </a:xfrm>
          <a:prstGeom prst="rect">
            <a:avLst/>
          </a:prstGeom>
          <a:solidFill>
            <a:srgbClr val="FF4C4C">
              <a:lumMod val="60000"/>
              <a:lumOff val="4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rPr>
              <a:t>VP1'</a:t>
            </a:r>
            <a:endParaRPr kumimoji="1" lang="ko-Kore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8D2AF956-9E6F-A819-4272-E152FCBF114F}"/>
              </a:ext>
            </a:extLst>
          </p:cNvPr>
          <p:cNvGrpSpPr/>
          <p:nvPr/>
        </p:nvGrpSpPr>
        <p:grpSpPr>
          <a:xfrm>
            <a:off x="2415150" y="3694473"/>
            <a:ext cx="588645" cy="1022712"/>
            <a:chOff x="-1164155" y="3295879"/>
            <a:chExt cx="588645" cy="1022712"/>
          </a:xfrm>
        </p:grpSpPr>
        <p:sp>
          <p:nvSpPr>
            <p:cNvPr id="279" name="화살표: 아래쪽 64">
              <a:extLst>
                <a:ext uri="{FF2B5EF4-FFF2-40B4-BE49-F238E27FC236}">
                  <a16:creationId xmlns:a16="http://schemas.microsoft.com/office/drawing/2014/main" id="{4BD187EC-F9A5-0F5E-56BE-A93553934B68}"/>
                </a:ext>
              </a:extLst>
            </p:cNvPr>
            <p:cNvSpPr/>
            <p:nvPr/>
          </p:nvSpPr>
          <p:spPr>
            <a:xfrm>
              <a:off x="-1164155" y="3295879"/>
              <a:ext cx="67412" cy="1022712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80" name="굽은 화살표[B] 17">
              <a:extLst>
                <a:ext uri="{FF2B5EF4-FFF2-40B4-BE49-F238E27FC236}">
                  <a16:creationId xmlns:a16="http://schemas.microsoft.com/office/drawing/2014/main" id="{6C2F2758-DBD5-311C-43F7-780B3B82A6C4}"/>
                </a:ext>
              </a:extLst>
            </p:cNvPr>
            <p:cNvSpPr/>
            <p:nvPr/>
          </p:nvSpPr>
          <p:spPr>
            <a:xfrm rot="5400000">
              <a:off x="-926389" y="3126888"/>
              <a:ext cx="132976" cy="56878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11E7A7B4-EE02-EBD1-129E-21A742B904BC}"/>
              </a:ext>
            </a:extLst>
          </p:cNvPr>
          <p:cNvGrpSpPr/>
          <p:nvPr/>
        </p:nvGrpSpPr>
        <p:grpSpPr>
          <a:xfrm>
            <a:off x="3491508" y="3685111"/>
            <a:ext cx="588645" cy="1022712"/>
            <a:chOff x="-1164155" y="3295879"/>
            <a:chExt cx="588645" cy="1022712"/>
          </a:xfrm>
        </p:grpSpPr>
        <p:sp>
          <p:nvSpPr>
            <p:cNvPr id="282" name="화살표: 아래쪽 64">
              <a:extLst>
                <a:ext uri="{FF2B5EF4-FFF2-40B4-BE49-F238E27FC236}">
                  <a16:creationId xmlns:a16="http://schemas.microsoft.com/office/drawing/2014/main" id="{836C7561-335D-7E31-9C4B-2500E8BB0E7B}"/>
                </a:ext>
              </a:extLst>
            </p:cNvPr>
            <p:cNvSpPr/>
            <p:nvPr/>
          </p:nvSpPr>
          <p:spPr>
            <a:xfrm>
              <a:off x="-1164155" y="3295879"/>
              <a:ext cx="67412" cy="1022712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83" name="굽은 화살표[B] 17">
              <a:extLst>
                <a:ext uri="{FF2B5EF4-FFF2-40B4-BE49-F238E27FC236}">
                  <a16:creationId xmlns:a16="http://schemas.microsoft.com/office/drawing/2014/main" id="{CCA7CE3A-A064-9B46-80AA-E153A1D720FF}"/>
                </a:ext>
              </a:extLst>
            </p:cNvPr>
            <p:cNvSpPr/>
            <p:nvPr/>
          </p:nvSpPr>
          <p:spPr>
            <a:xfrm rot="5400000">
              <a:off x="-926389" y="3126888"/>
              <a:ext cx="132976" cy="56878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C335E2D0-8421-6C1F-4BBA-35F4177C9E8E}"/>
              </a:ext>
            </a:extLst>
          </p:cNvPr>
          <p:cNvGrpSpPr/>
          <p:nvPr/>
        </p:nvGrpSpPr>
        <p:grpSpPr>
          <a:xfrm>
            <a:off x="5447381" y="3686114"/>
            <a:ext cx="588645" cy="1022712"/>
            <a:chOff x="-1164155" y="3295879"/>
            <a:chExt cx="588645" cy="1022712"/>
          </a:xfrm>
        </p:grpSpPr>
        <p:sp>
          <p:nvSpPr>
            <p:cNvPr id="285" name="화살표: 아래쪽 64">
              <a:extLst>
                <a:ext uri="{FF2B5EF4-FFF2-40B4-BE49-F238E27FC236}">
                  <a16:creationId xmlns:a16="http://schemas.microsoft.com/office/drawing/2014/main" id="{427B28B7-9136-1DE9-F9F3-30B84B8C8A3D}"/>
                </a:ext>
              </a:extLst>
            </p:cNvPr>
            <p:cNvSpPr/>
            <p:nvPr/>
          </p:nvSpPr>
          <p:spPr>
            <a:xfrm>
              <a:off x="-1164155" y="3295879"/>
              <a:ext cx="67412" cy="1022712"/>
            </a:xfrm>
            <a:prstGeom prst="downArrow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86" name="굽은 화살표[B] 17">
              <a:extLst>
                <a:ext uri="{FF2B5EF4-FFF2-40B4-BE49-F238E27FC236}">
                  <a16:creationId xmlns:a16="http://schemas.microsoft.com/office/drawing/2014/main" id="{07F2F44B-57DB-2278-C230-C5936ADA7CCD}"/>
                </a:ext>
              </a:extLst>
            </p:cNvPr>
            <p:cNvSpPr/>
            <p:nvPr/>
          </p:nvSpPr>
          <p:spPr>
            <a:xfrm rot="5400000">
              <a:off x="-926389" y="3126888"/>
              <a:ext cx="132976" cy="568782"/>
            </a:xfrm>
            <a:prstGeom prst="bentArrow">
              <a:avLst>
                <a:gd name="adj1" fmla="val 28323"/>
                <a:gd name="adj2" fmla="val 23575"/>
                <a:gd name="adj3" fmla="val 25000"/>
                <a:gd name="adj4" fmla="val 43750"/>
              </a:avLst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287" name="화살표: 아래쪽 82">
            <a:extLst>
              <a:ext uri="{FF2B5EF4-FFF2-40B4-BE49-F238E27FC236}">
                <a16:creationId xmlns:a16="http://schemas.microsoft.com/office/drawing/2014/main" id="{79999418-9E42-D3AE-8F88-D2726BE4082A}"/>
              </a:ext>
            </a:extLst>
          </p:cNvPr>
          <p:cNvSpPr/>
          <p:nvPr/>
        </p:nvSpPr>
        <p:spPr>
          <a:xfrm rot="16200000">
            <a:off x="8083777" y="4651569"/>
            <a:ext cx="182880" cy="359997"/>
          </a:xfrm>
          <a:prstGeom prst="downArrow">
            <a:avLst/>
          </a:prstGeom>
          <a:solidFill>
            <a:srgbClr val="FF4C4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E5E9A3FF-7674-BBC9-4C8F-DE3809FA2CBB}"/>
              </a:ext>
            </a:extLst>
          </p:cNvPr>
          <p:cNvSpPr txBox="1"/>
          <p:nvPr/>
        </p:nvSpPr>
        <p:spPr>
          <a:xfrm>
            <a:off x="8393493" y="4657541"/>
            <a:ext cx="2114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 dirty="0">
                <a:solidFill>
                  <a:srgbClr val="FF4C4C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2nd-level ECC decoding</a:t>
            </a:r>
            <a:endParaRPr lang="ko-KR" altLang="en-US" kern="1200" dirty="0">
              <a:solidFill>
                <a:srgbClr val="FF4C4C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89" name="화살표: 아래쪽 84">
            <a:extLst>
              <a:ext uri="{FF2B5EF4-FFF2-40B4-BE49-F238E27FC236}">
                <a16:creationId xmlns:a16="http://schemas.microsoft.com/office/drawing/2014/main" id="{D27BA38E-902D-4CBA-82F3-0C361533A394}"/>
              </a:ext>
            </a:extLst>
          </p:cNvPr>
          <p:cNvSpPr/>
          <p:nvPr/>
        </p:nvSpPr>
        <p:spPr>
          <a:xfrm rot="16200000">
            <a:off x="8086842" y="4381156"/>
            <a:ext cx="182880" cy="359997"/>
          </a:xfrm>
          <a:prstGeom prst="downArrow">
            <a:avLst/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C8F762E9-227B-3E51-B295-8611BB67075A}"/>
              </a:ext>
            </a:extLst>
          </p:cNvPr>
          <p:cNvSpPr txBox="1"/>
          <p:nvPr/>
        </p:nvSpPr>
        <p:spPr>
          <a:xfrm>
            <a:off x="8381945" y="4387128"/>
            <a:ext cx="2080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kern="1200">
                <a:solidFill>
                  <a:prstClr val="black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1st-level ECC encoding</a:t>
            </a:r>
            <a:endParaRPr lang="ko-KR" altLang="en-US" kern="1200">
              <a:solidFill>
                <a:prstClr val="black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4009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44BB502F-D7C4-60B9-E27D-05737106F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3AF181C2-E872-4BC9-A5ED-D707989D49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158" y="2418654"/>
            <a:ext cx="5866901" cy="2328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Evaluation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01429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DF3BB243-4925-7A25-968F-368E68E62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10;p4">
            <a:extLst>
              <a:ext uri="{FF2B5EF4-FFF2-40B4-BE49-F238E27FC236}">
                <a16:creationId xmlns:a16="http://schemas.microsoft.com/office/drawing/2014/main" id="{2F29F34B-7CFF-CE17-C689-F7C91B4FDA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78676"/>
            <a:ext cx="11365350" cy="48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We implemented </a:t>
            </a:r>
            <a:r>
              <a:rPr lang="en-US" i="1" dirty="0"/>
              <a:t>WN</a:t>
            </a:r>
            <a:r>
              <a:rPr lang="en-US" dirty="0"/>
              <a:t>, </a:t>
            </a:r>
            <a:r>
              <a:rPr lang="en-US" i="1" dirty="0"/>
              <a:t>VAPI</a:t>
            </a:r>
            <a:r>
              <a:rPr lang="en-US" dirty="0"/>
              <a:t>, and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Q+PoP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in the </a:t>
            </a:r>
            <a:r>
              <a:rPr lang="en-US" b="1" dirty="0" err="1"/>
              <a:t>PyTorch</a:t>
            </a:r>
            <a:r>
              <a:rPr lang="en-US" b="1" dirty="0"/>
              <a:t> framework</a:t>
            </a:r>
            <a:r>
              <a:rPr lang="en-US" dirty="0"/>
              <a:t>.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700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C960A31A-987F-FBA1-7A22-061AB6B074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/>
              <a:t>Evaluation</a:t>
            </a:r>
            <a:endParaRPr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F87C7D60-37E2-636B-5313-17004E978E1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432DBBB-B18B-D744-F6DA-F281EDDBBD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06794"/>
              </p:ext>
            </p:extLst>
          </p:nvPr>
        </p:nvGraphicFramePr>
        <p:xfrm>
          <a:off x="2185086" y="2871567"/>
          <a:ext cx="7821828" cy="2346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644849">
                  <a:extLst>
                    <a:ext uri="{9D8B030D-6E8A-4147-A177-3AD203B41FA5}">
                      <a16:colId xmlns:a16="http://schemas.microsoft.com/office/drawing/2014/main" val="1201256548"/>
                    </a:ext>
                  </a:extLst>
                </a:gridCol>
                <a:gridCol w="1512303">
                  <a:extLst>
                    <a:ext uri="{9D8B030D-6E8A-4147-A177-3AD203B41FA5}">
                      <a16:colId xmlns:a16="http://schemas.microsoft.com/office/drawing/2014/main" val="2137481881"/>
                    </a:ext>
                  </a:extLst>
                </a:gridCol>
                <a:gridCol w="1674341">
                  <a:extLst>
                    <a:ext uri="{9D8B030D-6E8A-4147-A177-3AD203B41FA5}">
                      <a16:colId xmlns:a16="http://schemas.microsoft.com/office/drawing/2014/main" val="294199530"/>
                    </a:ext>
                  </a:extLst>
                </a:gridCol>
                <a:gridCol w="1717589">
                  <a:extLst>
                    <a:ext uri="{9D8B030D-6E8A-4147-A177-3AD203B41FA5}">
                      <a16:colId xmlns:a16="http://schemas.microsoft.com/office/drawing/2014/main" val="241699141"/>
                    </a:ext>
                  </a:extLst>
                </a:gridCol>
                <a:gridCol w="1272746">
                  <a:extLst>
                    <a:ext uri="{9D8B030D-6E8A-4147-A177-3AD203B41FA5}">
                      <a16:colId xmlns:a16="http://schemas.microsoft.com/office/drawing/2014/main" val="4254672612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Methodology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399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Mem. </a:t>
                      </a:r>
                      <a:b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</a:b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protection schemes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DNN Models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Error Injection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Input dataset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Error ratios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 anchor="ctr">
                    <a:lnR w="9525" cap="flat" cmpd="sng" algn="ctr">
                      <a:noFill/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02494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WN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VAPI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r>
                        <a:rPr lang="en-US" altLang="ko-KR" sz="1400" b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Q+PoP</a:t>
                      </a:r>
                      <a:endParaRPr lang="ko-KR" altLang="en-US" sz="1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endParaRPr>
                    </a:p>
                    <a:p>
                      <a:pPr algn="ctr" latinLnBrk="1"/>
                      <a:endParaRPr lang="ko-KR" altLang="en-US" sz="1400" b="0" dirty="0">
                        <a:latin typeface="Cambria Math" panose="02040503050406030204" pitchFamily="18" charset="0"/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ResNet50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DesneNet169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Inception V3</a:t>
                      </a:r>
                    </a:p>
                    <a:p>
                      <a:pPr algn="ctr" latinLnBrk="1"/>
                      <a:r>
                        <a:rPr lang="en-US" altLang="ko-KR" sz="1400" b="0" dirty="0" err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MobileNet</a:t>
                      </a: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V2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EfficientNet-B2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RegNetX-8GF</a:t>
                      </a:r>
                      <a:endParaRPr lang="ko-KR" altLang="en-US" sz="1400" b="0" dirty="0">
                        <a:latin typeface="Cambria Math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SE (Single Error) </a:t>
                      </a:r>
                      <a:b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</a:b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DAE (Double Adjacent Error)</a:t>
                      </a:r>
                    </a:p>
                    <a:p>
                      <a:pPr algn="ctr"/>
                      <a:endParaRPr lang="en-US" b="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ISLVRC-2012 </a:t>
                      </a:r>
                      <a:b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</a:b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(50,000 validation images)</a:t>
                      </a:r>
                      <a:endParaRPr lang="ko-KR" altLang="en-US" sz="1400" b="0" dirty="0">
                        <a:latin typeface="Cambria Math" panose="02040503050406030204" pitchFamily="18" charset="0"/>
                      </a:endParaRPr>
                    </a:p>
                    <a:p>
                      <a:pPr algn="ctr" latinLnBrk="1"/>
                      <a:endParaRPr lang="ko-KR" altLang="en-US" sz="1400" b="0" dirty="0">
                        <a:latin typeface="Cambria Math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10</a:t>
                      </a:r>
                      <a:r>
                        <a:rPr lang="en-US" altLang="ko-KR" sz="1400" b="0" baseline="30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-5</a:t>
                      </a: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to 10</a:t>
                      </a:r>
                      <a:r>
                        <a:rPr lang="en-US" altLang="ko-KR" sz="1400" b="0" baseline="30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-1</a:t>
                      </a:r>
                      <a:endParaRPr lang="ko-KR" altLang="en-US" sz="1400" b="0" baseline="30000" dirty="0">
                        <a:latin typeface="Cambria Math" panose="020405030504060302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400" b="0" baseline="30000" dirty="0">
                        <a:latin typeface="Cambria Math" panose="02040503050406030204" pitchFamily="18" charset="0"/>
                      </a:endParaRPr>
                    </a:p>
                    <a:p>
                      <a:pPr algn="ctr"/>
                      <a:endParaRPr lang="en-US" b="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lnR w="9525" cap="flat" cmpd="sng" algn="ctr">
                      <a:noFill/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647824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6487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3B4BB540-AA0A-8375-D64D-AB9775944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10;p4">
            <a:extLst>
              <a:ext uri="{FF2B5EF4-FFF2-40B4-BE49-F238E27FC236}">
                <a16:creationId xmlns:a16="http://schemas.microsoft.com/office/drawing/2014/main" id="{E83DD18A-A0EC-9209-706F-4C338F00F2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3463" y="1878676"/>
            <a:ext cx="11365350" cy="48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We implemented </a:t>
            </a:r>
            <a:r>
              <a:rPr lang="en-US" i="1" dirty="0"/>
              <a:t>WN</a:t>
            </a:r>
            <a:r>
              <a:rPr lang="en-US" dirty="0"/>
              <a:t>, </a:t>
            </a:r>
            <a:r>
              <a:rPr lang="en-US" i="1" dirty="0"/>
              <a:t>VAPI</a:t>
            </a:r>
            <a:r>
              <a:rPr lang="en-US" dirty="0"/>
              <a:t>, and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Q+PoP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/>
              <a:t>in the </a:t>
            </a:r>
            <a:r>
              <a:rPr lang="en-US" b="1" dirty="0" err="1"/>
              <a:t>PyTorch</a:t>
            </a:r>
            <a:r>
              <a:rPr lang="en-US" b="1" dirty="0"/>
              <a:t> framework</a:t>
            </a:r>
            <a:r>
              <a:rPr lang="en-US" dirty="0"/>
              <a:t>.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700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85821991-64C7-CCEC-C979-0EC63E5073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/>
              <a:t>Evaluation</a:t>
            </a:r>
            <a:endParaRPr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5A74BC8A-434E-8AB7-A57B-C2C7E7AC7D7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46ABEEA-DC48-4B32-99AF-EFC2B75A217E}"/>
              </a:ext>
            </a:extLst>
          </p:cNvPr>
          <p:cNvGraphicFramePr>
            <a:graphicFrameLocks noGrp="1"/>
          </p:cNvGraphicFramePr>
          <p:nvPr/>
        </p:nvGraphicFramePr>
        <p:xfrm>
          <a:off x="2185086" y="2871567"/>
          <a:ext cx="7821828" cy="2346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644849">
                  <a:extLst>
                    <a:ext uri="{9D8B030D-6E8A-4147-A177-3AD203B41FA5}">
                      <a16:colId xmlns:a16="http://schemas.microsoft.com/office/drawing/2014/main" val="1201256548"/>
                    </a:ext>
                  </a:extLst>
                </a:gridCol>
                <a:gridCol w="1512303">
                  <a:extLst>
                    <a:ext uri="{9D8B030D-6E8A-4147-A177-3AD203B41FA5}">
                      <a16:colId xmlns:a16="http://schemas.microsoft.com/office/drawing/2014/main" val="2137481881"/>
                    </a:ext>
                  </a:extLst>
                </a:gridCol>
                <a:gridCol w="1674341">
                  <a:extLst>
                    <a:ext uri="{9D8B030D-6E8A-4147-A177-3AD203B41FA5}">
                      <a16:colId xmlns:a16="http://schemas.microsoft.com/office/drawing/2014/main" val="294199530"/>
                    </a:ext>
                  </a:extLst>
                </a:gridCol>
                <a:gridCol w="1717589">
                  <a:extLst>
                    <a:ext uri="{9D8B030D-6E8A-4147-A177-3AD203B41FA5}">
                      <a16:colId xmlns:a16="http://schemas.microsoft.com/office/drawing/2014/main" val="241699141"/>
                    </a:ext>
                  </a:extLst>
                </a:gridCol>
                <a:gridCol w="1272746">
                  <a:extLst>
                    <a:ext uri="{9D8B030D-6E8A-4147-A177-3AD203B41FA5}">
                      <a16:colId xmlns:a16="http://schemas.microsoft.com/office/drawing/2014/main" val="4254672612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Methodology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399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Mem. </a:t>
                      </a:r>
                      <a:b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</a:b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protection schemes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DNN Models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Error Injection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Input dataset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Error ratios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 anchor="ctr">
                    <a:lnR w="9525" cap="flat" cmpd="sng" algn="ctr">
                      <a:noFill/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02494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WN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VAPI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r>
                        <a:rPr lang="en-US" altLang="ko-KR" sz="1400" b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Q+PoP</a:t>
                      </a:r>
                      <a:endParaRPr lang="ko-KR" altLang="en-US" sz="1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</a:endParaRPr>
                    </a:p>
                    <a:p>
                      <a:pPr algn="ctr" latinLnBrk="1"/>
                      <a:endParaRPr lang="ko-KR" altLang="en-US" sz="1400" b="0" dirty="0">
                        <a:latin typeface="Cambria Math" panose="02040503050406030204" pitchFamily="18" charset="0"/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ResNet50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DesneNet169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Inception V3</a:t>
                      </a:r>
                    </a:p>
                    <a:p>
                      <a:pPr algn="ctr" latinLnBrk="1"/>
                      <a:r>
                        <a:rPr lang="en-US" altLang="ko-KR" sz="1400" b="0" dirty="0" err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MobileNet</a:t>
                      </a: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V2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EfficientNet-B2</a:t>
                      </a:r>
                    </a:p>
                    <a:p>
                      <a:pPr algn="ctr" latinLnBrk="1"/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RegNetX-8GF</a:t>
                      </a:r>
                      <a:endParaRPr lang="ko-KR" altLang="en-US" sz="1400" b="0" dirty="0">
                        <a:latin typeface="Cambria Math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SE (Single Error) </a:t>
                      </a:r>
                      <a:b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</a:b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DAE (Double Adjacent Error)</a:t>
                      </a:r>
                    </a:p>
                    <a:p>
                      <a:pPr algn="ctr"/>
                      <a:endParaRPr lang="en-US" b="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ISLVRC-2012 </a:t>
                      </a:r>
                      <a:b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</a:b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(50,000 validation images)</a:t>
                      </a:r>
                      <a:endParaRPr lang="ko-KR" altLang="en-US" sz="1400" b="0" dirty="0">
                        <a:latin typeface="Cambria Math" panose="02040503050406030204" pitchFamily="18" charset="0"/>
                      </a:endParaRPr>
                    </a:p>
                    <a:p>
                      <a:pPr algn="ctr" latinLnBrk="1"/>
                      <a:endParaRPr lang="ko-KR" altLang="en-US" sz="1400" b="0" dirty="0">
                        <a:latin typeface="Cambria Math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10</a:t>
                      </a:r>
                      <a:r>
                        <a:rPr lang="en-US" altLang="ko-KR" sz="1400" b="0" baseline="30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-5</a:t>
                      </a:r>
                      <a:r>
                        <a:rPr lang="en-US" altLang="ko-KR" sz="1400" b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to 10</a:t>
                      </a:r>
                      <a:r>
                        <a:rPr lang="en-US" altLang="ko-KR" sz="1400" b="0" baseline="30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-1</a:t>
                      </a:r>
                      <a:endParaRPr lang="ko-KR" altLang="en-US" sz="1400" b="0" baseline="30000" dirty="0">
                        <a:latin typeface="Cambria Math" panose="020405030504060302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400" b="0" baseline="30000" dirty="0">
                        <a:latin typeface="Cambria Math" panose="02040503050406030204" pitchFamily="18" charset="0"/>
                      </a:endParaRPr>
                    </a:p>
                    <a:p>
                      <a:pPr algn="ctr"/>
                      <a:endParaRPr lang="en-US" b="0" dirty="0"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>
                    <a:lnR w="9525" cap="flat" cmpd="sng" algn="ctr">
                      <a:noFill/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64782438"/>
                  </a:ext>
                </a:extLst>
              </a:tr>
            </a:tbl>
          </a:graphicData>
        </a:graphic>
      </p:graphicFrame>
      <p:sp>
        <p:nvSpPr>
          <p:cNvPr id="28" name="Arrow: Pentagon 27">
            <a:extLst>
              <a:ext uri="{FF2B5EF4-FFF2-40B4-BE49-F238E27FC236}">
                <a16:creationId xmlns:a16="http://schemas.microsoft.com/office/drawing/2014/main" id="{C64F1A37-170C-9342-9BBB-14EB437A02E1}"/>
              </a:ext>
            </a:extLst>
          </p:cNvPr>
          <p:cNvSpPr/>
          <p:nvPr/>
        </p:nvSpPr>
        <p:spPr>
          <a:xfrm rot="5400000">
            <a:off x="1502594" y="2620338"/>
            <a:ext cx="3015475" cy="3087358"/>
          </a:xfrm>
          <a:prstGeom prst="homePlate">
            <a:avLst>
              <a:gd name="adj" fmla="val 12849"/>
            </a:avLst>
          </a:prstGeom>
          <a:solidFill>
            <a:srgbClr val="FF0000">
              <a:alpha val="14000"/>
            </a:srgbClr>
          </a:solidFill>
          <a:ln>
            <a:noFill/>
            <a:beve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Pentagon 28">
            <a:extLst>
              <a:ext uri="{FF2B5EF4-FFF2-40B4-BE49-F238E27FC236}">
                <a16:creationId xmlns:a16="http://schemas.microsoft.com/office/drawing/2014/main" id="{115F7AC1-8AF7-2296-6B4C-4AC8E4E77186}"/>
              </a:ext>
            </a:extLst>
          </p:cNvPr>
          <p:cNvSpPr/>
          <p:nvPr/>
        </p:nvSpPr>
        <p:spPr>
          <a:xfrm rot="5400000">
            <a:off x="4587890" y="2620338"/>
            <a:ext cx="3015475" cy="3087358"/>
          </a:xfrm>
          <a:prstGeom prst="homePlate">
            <a:avLst>
              <a:gd name="adj" fmla="val 12501"/>
            </a:avLst>
          </a:prstGeom>
          <a:solidFill>
            <a:srgbClr val="00B0F0">
              <a:alpha val="14000"/>
            </a:srgbClr>
          </a:solidFill>
          <a:ln>
            <a:noFill/>
            <a:beve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Pentagon 29">
            <a:extLst>
              <a:ext uri="{FF2B5EF4-FFF2-40B4-BE49-F238E27FC236}">
                <a16:creationId xmlns:a16="http://schemas.microsoft.com/office/drawing/2014/main" id="{02E72538-9006-E7B5-9DA0-F0FB7DE9BA46}"/>
              </a:ext>
            </a:extLst>
          </p:cNvPr>
          <p:cNvSpPr/>
          <p:nvPr/>
        </p:nvSpPr>
        <p:spPr>
          <a:xfrm rot="5400000">
            <a:off x="7673930" y="2620338"/>
            <a:ext cx="3015475" cy="3087358"/>
          </a:xfrm>
          <a:prstGeom prst="homePlate">
            <a:avLst>
              <a:gd name="adj" fmla="val 12272"/>
            </a:avLst>
          </a:prstGeom>
          <a:solidFill>
            <a:srgbClr val="00B050">
              <a:alpha val="14000"/>
            </a:srgbClr>
          </a:solidFill>
          <a:ln>
            <a:noFill/>
            <a:beve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Google Shape;110;p4">
            <a:extLst>
              <a:ext uri="{FF2B5EF4-FFF2-40B4-BE49-F238E27FC236}">
                <a16:creationId xmlns:a16="http://schemas.microsoft.com/office/drawing/2014/main" id="{6B34C4D5-E5FB-E608-A428-313736C28A81}"/>
              </a:ext>
            </a:extLst>
          </p:cNvPr>
          <p:cNvSpPr txBox="1">
            <a:spLocks/>
          </p:cNvSpPr>
          <p:nvPr/>
        </p:nvSpPr>
        <p:spPr>
          <a:xfrm>
            <a:off x="1392319" y="5599524"/>
            <a:ext cx="3231168" cy="1154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Accuracy</a:t>
            </a:r>
          </a:p>
          <a:p>
            <a:pPr marL="685800" lvl="1" indent="-2286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dirty="0"/>
              <a:t>Accuracy without errors (shows the impact of quantization)</a:t>
            </a:r>
          </a:p>
        </p:txBody>
      </p:sp>
      <p:sp>
        <p:nvSpPr>
          <p:cNvPr id="35" name="Google Shape;110;p4">
            <a:extLst>
              <a:ext uri="{FF2B5EF4-FFF2-40B4-BE49-F238E27FC236}">
                <a16:creationId xmlns:a16="http://schemas.microsoft.com/office/drawing/2014/main" id="{FAA0B8BD-A019-3258-6623-84257772CAC0}"/>
              </a:ext>
            </a:extLst>
          </p:cNvPr>
          <p:cNvSpPr txBox="1">
            <a:spLocks/>
          </p:cNvSpPr>
          <p:nvPr/>
        </p:nvSpPr>
        <p:spPr>
          <a:xfrm>
            <a:off x="4551948" y="5609705"/>
            <a:ext cx="3483275" cy="922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Reliability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685800" lvl="1" indent="-2286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-US" sz="1700" dirty="0"/>
              <a:t>Accuracy with errors</a:t>
            </a:r>
          </a:p>
        </p:txBody>
      </p:sp>
      <p:sp>
        <p:nvSpPr>
          <p:cNvPr id="36" name="Google Shape;110;p4">
            <a:extLst>
              <a:ext uri="{FF2B5EF4-FFF2-40B4-BE49-F238E27FC236}">
                <a16:creationId xmlns:a16="http://schemas.microsoft.com/office/drawing/2014/main" id="{44372E03-10C0-FDEF-0B60-F4D8E156ABDF}"/>
              </a:ext>
            </a:extLst>
          </p:cNvPr>
          <p:cNvSpPr txBox="1">
            <a:spLocks/>
          </p:cNvSpPr>
          <p:nvPr/>
        </p:nvSpPr>
        <p:spPr>
          <a:xfrm>
            <a:off x="7783116" y="5671755"/>
            <a:ext cx="3280525" cy="56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 overheads</a:t>
            </a:r>
          </a:p>
        </p:txBody>
      </p:sp>
    </p:spTree>
    <p:extLst>
      <p:ext uri="{BB962C8B-B14F-4D97-AF65-F5344CB8AC3E}">
        <p14:creationId xmlns:p14="http://schemas.microsoft.com/office/powerpoint/2010/main" val="4108837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51F59FC3-73E6-C58B-3755-9B0610A0D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FE85D060-3D4D-B558-4A32-2B816E0E24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3641" y="1322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000"/>
              <a:t>Base Top-1 classification Accuracy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Google Shape;110;p4">
                <a:extLst>
                  <a:ext uri="{FF2B5EF4-FFF2-40B4-BE49-F238E27FC236}">
                    <a16:creationId xmlns:a16="http://schemas.microsoft.com/office/drawing/2014/main" id="{B9EB9346-8A44-256D-8C9B-AF6BBDFA2BF1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463463" y="1878676"/>
                <a:ext cx="11365350" cy="377056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rmAutofit/>
              </a:bodyPr>
              <a:lstStyle/>
              <a:p>
                <a:pPr marL="228600" lvl="0" indent="-228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Char char="•"/>
                </a:pPr>
                <a:r>
                  <a:rPr lang="en-US" b="1" dirty="0" err="1">
                    <a:solidFill>
                      <a:schemeClr val="tx1"/>
                    </a:solidFill>
                  </a:rPr>
                  <a:t>Q+PoP</a:t>
                </a:r>
                <a:r>
                  <a:rPr lang="en-US" b="1" dirty="0">
                    <a:solidFill>
                      <a:schemeClr val="tx1"/>
                    </a:solidFill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shows an average of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b="1" i="0" dirty="0">
                    <a:solidFill>
                      <a:schemeClr val="tx1"/>
                    </a:solidFill>
                    <a:latin typeface="+mj-lt"/>
                  </a:rPr>
                  <a:t>1.07% </a:t>
                </a:r>
                <a:r>
                  <a:rPr lang="en-US" dirty="0">
                    <a:solidFill>
                      <a:schemeClr val="tx1"/>
                    </a:solidFill>
                  </a:rPr>
                  <a:t>degradation. 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0" name="Google Shape;110;p4">
                <a:extLst>
                  <a:ext uri="{FF2B5EF4-FFF2-40B4-BE49-F238E27FC236}">
                    <a16:creationId xmlns:a16="http://schemas.microsoft.com/office/drawing/2014/main" id="{B9EB9346-8A44-256D-8C9B-AF6BBDFA2BF1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63463" y="1878676"/>
                <a:ext cx="11365350" cy="3770562"/>
              </a:xfrm>
              <a:prstGeom prst="rect">
                <a:avLst/>
              </a:prstGeom>
              <a:blipFill>
                <a:blip r:embed="rId3"/>
                <a:stretch>
                  <a:fillRect l="-697" t="-113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07B6E6FB-67C3-A81B-B1D4-82F4C827862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표 3">
                <a:extLst>
                  <a:ext uri="{FF2B5EF4-FFF2-40B4-BE49-F238E27FC236}">
                    <a16:creationId xmlns:a16="http://schemas.microsoft.com/office/drawing/2014/main" id="{82A1261A-1911-E6E0-00A9-3B1C83BBED2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14246487"/>
                  </p:ext>
                </p:extLst>
              </p:nvPr>
            </p:nvGraphicFramePr>
            <p:xfrm>
              <a:off x="2430866" y="2559050"/>
              <a:ext cx="7330267" cy="2712704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202214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2703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2703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32703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32703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06844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Model</a:t>
                          </a:r>
                          <a:endParaRPr lang="ko-KR" altLang="en-US" sz="18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FP32</a:t>
                          </a:r>
                          <a:endParaRPr lang="ko-KR" altLang="en-US" sz="18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WN</a:t>
                          </a:r>
                          <a:endParaRPr lang="ko-KR" altLang="en-US" sz="18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VAPI</a:t>
                          </a:r>
                          <a:endParaRPr lang="ko-KR" altLang="en-US" sz="18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 err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Q+PoP</a:t>
                          </a:r>
                          <a:endParaRPr lang="ko-KR" altLang="en-US" sz="18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79265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ResNet50</a:t>
                          </a:r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76.13%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−0.00%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−4.25%</m:t>
                                </m:r>
                              </m:oMath>
                            </m:oMathPara>
                          </a14:m>
                          <a:endParaRPr lang="ko-KR" altLang="en-US" sz="16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−0.41%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062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DenseNet169</a:t>
                          </a:r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75.60%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+0.02%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−7.05%</m:t>
                                </m:r>
                              </m:oMath>
                            </m:oMathPara>
                          </a14:m>
                          <a:endParaRPr lang="ko-KR" altLang="en-US" sz="16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−0.24%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2062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Inception V3</a:t>
                          </a:r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77.29%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−0.01%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−4.89%</m:t>
                                </m:r>
                              </m:oMath>
                            </m:oMathPara>
                          </a14:m>
                          <a:endParaRPr lang="ko-KR" altLang="en-US" sz="16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−2.35%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062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MobileNet V2</a:t>
                          </a:r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71.88%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−0.01%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−16.07%</m:t>
                                </m:r>
                              </m:oMath>
                            </m:oMathPara>
                          </a14:m>
                          <a:endParaRPr lang="ko-KR" altLang="en-US" sz="16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−2.47%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2062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EfficientNet-B2</a:t>
                          </a:r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80.61%</m:t>
                                </m:r>
                              </m:oMath>
                            </m:oMathPara>
                          </a14:m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−0.00%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−80.51%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−0.78%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1585716777"/>
                      </a:ext>
                    </a:extLst>
                  </a:tr>
                  <a:tr h="20626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RegNetX-8GF</a:t>
                          </a:r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79.34%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+0.01%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dirty="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−2.01%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−0.17%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405357795"/>
                      </a:ext>
                    </a:extLst>
                  </a:tr>
                  <a:tr h="206260"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b="1" dirty="0">
                              <a:solidFill>
                                <a:schemeClr val="bg1">
                                  <a:lumMod val="9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Average</a:t>
                          </a:r>
                          <a:endParaRPr lang="ko-KR" altLang="en-US" sz="1600" b="1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20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dirty="0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0.00%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19</m:t>
                                </m:r>
                                <m:r>
                                  <a:rPr lang="en-US" altLang="ko-KR" sz="16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13</m:t>
                                </m:r>
                                <m:r>
                                  <a:rPr lang="en-US" altLang="ko-KR" sz="16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ko-KR" sz="16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07</m:t>
                                </m:r>
                                <m:r>
                                  <a:rPr lang="en-US" altLang="ko-KR" sz="16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%</m:t>
                                </m:r>
                              </m:oMath>
                            </m:oMathPara>
                          </a14:m>
                          <a:endParaRPr lang="ko-KR" altLang="en-US" sz="1600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7573963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표 3">
                <a:extLst>
                  <a:ext uri="{FF2B5EF4-FFF2-40B4-BE49-F238E27FC236}">
                    <a16:creationId xmlns:a16="http://schemas.microsoft.com/office/drawing/2014/main" id="{82A1261A-1911-E6E0-00A9-3B1C83BBED2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14246487"/>
                  </p:ext>
                </p:extLst>
              </p:nvPr>
            </p:nvGraphicFramePr>
            <p:xfrm>
              <a:off x="2430866" y="2559050"/>
              <a:ext cx="7330267" cy="2712704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202214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2703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32703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32703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32703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3657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Model</a:t>
                          </a:r>
                          <a:endParaRPr lang="ko-KR" altLang="en-US" sz="18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FP32</a:t>
                          </a:r>
                          <a:endParaRPr lang="ko-KR" altLang="en-US" sz="18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WN</a:t>
                          </a:r>
                          <a:endParaRPr lang="ko-KR" altLang="en-US" sz="18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VAPI</a:t>
                          </a:r>
                          <a:endParaRPr lang="ko-KR" altLang="en-US" sz="18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800" err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Q+PoP</a:t>
                          </a:r>
                          <a:endParaRPr lang="ko-KR" altLang="en-US" sz="18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3527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ResNet50</a:t>
                          </a:r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152752" t="-120000" r="-301835" b="-6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252752" t="-120000" r="-201835" b="-6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352752" t="-120000" r="-101835" b="-6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452752" t="-120000" r="-1835" b="-6236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3527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DenseNet169</a:t>
                          </a:r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152752" t="-220000" r="-301835" b="-5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252752" t="-220000" r="-201835" b="-5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352752" t="-220000" r="-101835" b="-5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452752" t="-220000" r="-1835" b="-5236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3527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Inception V3</a:t>
                          </a:r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152752" t="-314286" r="-301835" b="-41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252752" t="-314286" r="-201835" b="-41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352752" t="-314286" r="-101835" b="-41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452752" t="-314286" r="-1835" b="-4142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3527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MobileNet V2</a:t>
                          </a:r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152752" t="-421818" r="-301835" b="-3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252752" t="-421818" r="-201835" b="-3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352752" t="-421818" r="-101835" b="-3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452752" t="-421818" r="-1835" b="-321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33527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EfficientNet-B2</a:t>
                          </a:r>
                          <a:endParaRPr lang="ko-KR" altLang="en-US" sz="160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152752" t="-521818" r="-301835" b="-2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252752" t="-521818" r="-201835" b="-2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352752" t="-521818" r="-101835" b="-2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452752" t="-521818" r="-1835" b="-221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5716777"/>
                      </a:ext>
                    </a:extLst>
                  </a:tr>
                  <a:tr h="33527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RegNetX-8GF</a:t>
                          </a:r>
                          <a:endParaRPr lang="ko-KR" altLang="en-US" sz="16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152752" t="-621818" r="-301835" b="-1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252752" t="-621818" r="-201835" b="-1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352752" t="-621818" r="-101835" b="-1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452752" t="-621818" r="-1835" b="-121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5357795"/>
                      </a:ext>
                    </a:extLst>
                  </a:tr>
                  <a:tr h="335278"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b="1" dirty="0">
                              <a:solidFill>
                                <a:schemeClr val="bg1">
                                  <a:lumMod val="9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Average</a:t>
                          </a:r>
                          <a:endParaRPr lang="ko-KR" altLang="en-US" sz="1600" b="1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20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252752" t="-721818" r="-201835" b="-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352752" t="-721818" r="-101835" b="-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1445" marR="91445" marT="45719" marB="45719" anchor="ctr">
                        <a:blipFill>
                          <a:blip r:embed="rId4"/>
                          <a:stretch>
                            <a:fillRect l="-452752" t="-721818" r="-1835" b="-21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7573963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Google Shape;110;p4">
            <a:extLst>
              <a:ext uri="{FF2B5EF4-FFF2-40B4-BE49-F238E27FC236}">
                <a16:creationId xmlns:a16="http://schemas.microsoft.com/office/drawing/2014/main" id="{EA0F72A8-67D1-43F5-5E14-794114FC8C35}"/>
              </a:ext>
            </a:extLst>
          </p:cNvPr>
          <p:cNvSpPr txBox="1">
            <a:spLocks/>
          </p:cNvSpPr>
          <p:nvPr/>
        </p:nvSpPr>
        <p:spPr>
          <a:xfrm>
            <a:off x="1207075" y="5598114"/>
            <a:ext cx="10241975" cy="1325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</a:rPr>
              <a:t>WN provides almost the same accuracy as the </a:t>
            </a:r>
            <a:r>
              <a:rPr lang="en-US" sz="2000" dirty="0"/>
              <a:t>pretrained FP32 weights.</a:t>
            </a:r>
          </a:p>
          <a:p>
            <a:pPr marL="228600" indent="-228600">
              <a:lnSpc>
                <a:spcPct val="100000"/>
              </a:lnSpc>
              <a:spcBef>
                <a:spcPts val="0"/>
              </a:spcBef>
            </a:pPr>
            <a:endParaRPr lang="en-US" sz="800" dirty="0"/>
          </a:p>
          <a:p>
            <a:pPr marL="228600" indent="-228600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</a:rPr>
              <a:t>VAPI sacrifices accuracy significantly </a:t>
            </a:r>
            <a:r>
              <a:rPr lang="en-US" sz="2000" dirty="0"/>
              <a:t>(up to 80.51%) in our evaluation.</a:t>
            </a:r>
          </a:p>
        </p:txBody>
      </p:sp>
    </p:spTree>
    <p:extLst>
      <p:ext uri="{BB962C8B-B14F-4D97-AF65-F5344CB8AC3E}">
        <p14:creationId xmlns:p14="http://schemas.microsoft.com/office/powerpoint/2010/main" val="35687804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84F19061-DAB8-D519-EA12-61BCA4B2B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639CCECB-1739-12C7-3771-ADEE33A4F7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Reliability against Single-Errors</a:t>
            </a:r>
            <a:endParaRPr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8F71D6B3-E67D-880F-CE0C-3493FE452D9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6" name="Google Shape;110;p4">
            <a:extLst>
              <a:ext uri="{FF2B5EF4-FFF2-40B4-BE49-F238E27FC236}">
                <a16:creationId xmlns:a16="http://schemas.microsoft.com/office/drawing/2014/main" id="{2D73E8F2-3C27-6B94-AF5A-D3CE45E70FF7}"/>
              </a:ext>
            </a:extLst>
          </p:cNvPr>
          <p:cNvSpPr txBox="1">
            <a:spLocks/>
          </p:cNvSpPr>
          <p:nvPr/>
        </p:nvSpPr>
        <p:spPr>
          <a:xfrm>
            <a:off x="463463" y="1878675"/>
            <a:ext cx="11365350" cy="1262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lnSpc>
                <a:spcPct val="100000"/>
              </a:lnSpc>
              <a:spcBef>
                <a:spcPts val="0"/>
              </a:spcBef>
            </a:pPr>
            <a:r>
              <a:rPr lang="en-US" altLang="ko-KR" b="1" dirty="0" err="1">
                <a:solidFill>
                  <a:schemeClr val="tx1"/>
                </a:solidFill>
              </a:rPr>
              <a:t>Q+PoP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can provide</a:t>
            </a:r>
            <a:r>
              <a:rPr lang="en-US" altLang="ko-KR" b="1" dirty="0">
                <a:solidFill>
                  <a:schemeClr val="tx1"/>
                </a:solidFill>
              </a:rPr>
              <a:t> higher accuracy than VAPI, </a:t>
            </a:r>
            <a:r>
              <a:rPr lang="en-US" altLang="ko-KR" dirty="0"/>
              <a:t>for lower SBUs (&lt; 10</a:t>
            </a:r>
            <a:r>
              <a:rPr lang="en-US" altLang="ko-KR" baseline="30000" dirty="0"/>
              <a:t>-5</a:t>
            </a:r>
            <a:r>
              <a:rPr lang="en-US" altLang="ko-KR" dirty="0"/>
              <a:t>). </a:t>
            </a:r>
          </a:p>
          <a:p>
            <a:pPr marL="228600" indent="-228600">
              <a:lnSpc>
                <a:spcPct val="100000"/>
              </a:lnSpc>
              <a:spcBef>
                <a:spcPts val="0"/>
              </a:spcBef>
            </a:pPr>
            <a:endParaRPr lang="en-US" altLang="ko-KR" sz="900" dirty="0"/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altLang="ko-KR" b="1" dirty="0" err="1"/>
              <a:t>Q+PoP</a:t>
            </a:r>
            <a:r>
              <a:rPr lang="en-US" altLang="ko-KR" b="1" dirty="0"/>
              <a:t> </a:t>
            </a:r>
            <a:r>
              <a:rPr lang="en-US" altLang="ko-KR" dirty="0"/>
              <a:t>can tolerate the highest BER of up to near </a:t>
            </a:r>
            <a:r>
              <a:rPr lang="en-US" altLang="ko-KR" b="1" dirty="0">
                <a:solidFill>
                  <a:schemeClr val="tx1"/>
                </a:solidFill>
              </a:rPr>
              <a:t>3x10</a:t>
            </a:r>
            <a:r>
              <a:rPr lang="en-US" altLang="ko-KR" b="1" baseline="30000" dirty="0">
                <a:solidFill>
                  <a:schemeClr val="tx1"/>
                </a:solidFill>
              </a:rPr>
              <a:t>-3</a:t>
            </a:r>
            <a:r>
              <a:rPr lang="en-US" altLang="ko-KR" dirty="0"/>
              <a:t>.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2298799-8E7F-D406-ECB1-0D0D799B483F}"/>
              </a:ext>
            </a:extLst>
          </p:cNvPr>
          <p:cNvGrpSpPr/>
          <p:nvPr/>
        </p:nvGrpSpPr>
        <p:grpSpPr>
          <a:xfrm>
            <a:off x="977859" y="2948697"/>
            <a:ext cx="10336558" cy="2608906"/>
            <a:chOff x="944998" y="3310647"/>
            <a:chExt cx="10336558" cy="2608906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FEE451C2-F6B7-B5C6-D655-2AB713255C39}"/>
                </a:ext>
              </a:extLst>
            </p:cNvPr>
            <p:cNvGrpSpPr/>
            <p:nvPr/>
          </p:nvGrpSpPr>
          <p:grpSpPr>
            <a:xfrm>
              <a:off x="944998" y="3620648"/>
              <a:ext cx="10336558" cy="2298905"/>
              <a:chOff x="861873" y="3620648"/>
              <a:chExt cx="10336558" cy="2298905"/>
            </a:xfrm>
          </p:grpSpPr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BA21A5DA-6D5E-5B1D-D4E8-ABCC87593358}"/>
                  </a:ext>
                </a:extLst>
              </p:cNvPr>
              <p:cNvGrpSpPr/>
              <p:nvPr/>
            </p:nvGrpSpPr>
            <p:grpSpPr>
              <a:xfrm>
                <a:off x="5798391" y="3620648"/>
                <a:ext cx="5400040" cy="2285999"/>
                <a:chOff x="6146138" y="3247233"/>
                <a:chExt cx="5400040" cy="2285999"/>
              </a:xfrm>
            </p:grpSpPr>
            <p:grpSp>
              <p:nvGrpSpPr>
                <p:cNvPr id="28" name="그룹 27">
                  <a:extLst>
                    <a:ext uri="{FF2B5EF4-FFF2-40B4-BE49-F238E27FC236}">
                      <a16:creationId xmlns:a16="http://schemas.microsoft.com/office/drawing/2014/main" id="{75AF2E0B-B4BF-A2FE-1633-81134CADC775}"/>
                    </a:ext>
                  </a:extLst>
                </p:cNvPr>
                <p:cNvGrpSpPr/>
                <p:nvPr/>
              </p:nvGrpSpPr>
              <p:grpSpPr>
                <a:xfrm>
                  <a:off x="6146138" y="3247233"/>
                  <a:ext cx="5400040" cy="2285999"/>
                  <a:chOff x="5162787" y="4114925"/>
                  <a:chExt cx="5400040" cy="2285999"/>
                </a:xfrm>
              </p:grpSpPr>
              <p:grpSp>
                <p:nvGrpSpPr>
                  <p:cNvPr id="15" name="그룹 14">
                    <a:extLst>
                      <a:ext uri="{FF2B5EF4-FFF2-40B4-BE49-F238E27FC236}">
                        <a16:creationId xmlns:a16="http://schemas.microsoft.com/office/drawing/2014/main" id="{B0DABDE3-FB3D-1834-7D5A-2ACB53140346}"/>
                      </a:ext>
                    </a:extLst>
                  </p:cNvPr>
                  <p:cNvGrpSpPr/>
                  <p:nvPr/>
                </p:nvGrpSpPr>
                <p:grpSpPr>
                  <a:xfrm>
                    <a:off x="5705712" y="6124700"/>
                    <a:ext cx="4829174" cy="276224"/>
                    <a:chOff x="0" y="0"/>
                    <a:chExt cx="4829174" cy="276224"/>
                  </a:xfrm>
                </p:grpSpPr>
                <p:sp>
                  <p:nvSpPr>
                    <p:cNvPr id="16" name="텍스트 상자 2">
                      <a:extLst>
                        <a:ext uri="{FF2B5EF4-FFF2-40B4-BE49-F238E27FC236}">
                          <a16:creationId xmlns:a16="http://schemas.microsoft.com/office/drawing/2014/main" id="{C68EA8D6-AC86-1123-1B89-8A5C4537F123}"/>
                        </a:ext>
                      </a:extLst>
                    </p:cNvPr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0" y="0"/>
                      <a:ext cx="1496059" cy="276224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spAutoFit/>
                    </a:bodyPr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Arial" panose="020B0604020202020204" pitchFamily="34" charset="0"/>
                          <a:ea typeface="HY신명조"/>
                          <a:cs typeface="Times New Roman" panose="02020603050405020304" pitchFamily="18" charset="0"/>
                        </a:rPr>
                        <a:t>(d) </a:t>
                      </a:r>
                      <a:r>
                        <a:rPr lang="en-US" sz="1200" kern="100" err="1">
                          <a:effectLst/>
                          <a:latin typeface="Arial" panose="020B0604020202020204" pitchFamily="34" charset="0"/>
                          <a:ea typeface="HY신명조"/>
                          <a:cs typeface="Times New Roman" panose="02020603050405020304" pitchFamily="18" charset="0"/>
                        </a:rPr>
                        <a:t>MobileNet</a:t>
                      </a:r>
                      <a:r>
                        <a:rPr lang="en-US" sz="1200" kern="100">
                          <a:effectLst/>
                          <a:latin typeface="Arial" panose="020B0604020202020204" pitchFamily="34" charset="0"/>
                          <a:ea typeface="HY신명조"/>
                          <a:cs typeface="Times New Roman" panose="02020603050405020304" pitchFamily="18" charset="0"/>
                        </a:rPr>
                        <a:t> V2</a:t>
                      </a:r>
                      <a:endParaRPr lang="ko-KR" sz="10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7" name="텍스트 상자 2">
                      <a:extLst>
                        <a:ext uri="{FF2B5EF4-FFF2-40B4-BE49-F238E27FC236}">
                          <a16:creationId xmlns:a16="http://schemas.microsoft.com/office/drawing/2014/main" id="{81B105AD-79A7-A902-3949-7E03ADE91069}"/>
                        </a:ext>
                      </a:extLst>
                    </p:cNvPr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1495425" y="0"/>
                      <a:ext cx="1629409" cy="276224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spAutoFit/>
                    </a:bodyPr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Arial" panose="020B0604020202020204" pitchFamily="34" charset="0"/>
                          <a:ea typeface="HY신명조"/>
                          <a:cs typeface="Times New Roman" panose="02020603050405020304" pitchFamily="18" charset="0"/>
                        </a:rPr>
                        <a:t>(e) EfficientNet-B2</a:t>
                      </a:r>
                      <a:endParaRPr lang="ko-KR" sz="10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8" name="텍스트 상자 2">
                      <a:extLst>
                        <a:ext uri="{FF2B5EF4-FFF2-40B4-BE49-F238E27FC236}">
                          <a16:creationId xmlns:a16="http://schemas.microsoft.com/office/drawing/2014/main" id="{3DD78045-D31B-D6FB-B4D5-987BED266462}"/>
                        </a:ext>
                      </a:extLst>
                    </p:cNvPr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219450" y="0"/>
                      <a:ext cx="1609724" cy="276224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spAutoFit/>
                    </a:bodyPr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Arial" panose="020B0604020202020204" pitchFamily="34" charset="0"/>
                          <a:ea typeface="HY신명조"/>
                          <a:cs typeface="Times New Roman" panose="02020603050405020304" pitchFamily="18" charset="0"/>
                        </a:rPr>
                        <a:t>(f) RegNetX-8GF</a:t>
                      </a:r>
                      <a:endParaRPr lang="ko-KR" sz="1000" kern="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7" name="그룹 26">
                    <a:extLst>
                      <a:ext uri="{FF2B5EF4-FFF2-40B4-BE49-F238E27FC236}">
                        <a16:creationId xmlns:a16="http://schemas.microsoft.com/office/drawing/2014/main" id="{080C3E79-8A64-4900-5E41-95CB0738BA93}"/>
                      </a:ext>
                    </a:extLst>
                  </p:cNvPr>
                  <p:cNvGrpSpPr/>
                  <p:nvPr/>
                </p:nvGrpSpPr>
                <p:grpSpPr>
                  <a:xfrm>
                    <a:off x="5162787" y="4114925"/>
                    <a:ext cx="5400040" cy="2076450"/>
                    <a:chOff x="5162787" y="4114925"/>
                    <a:chExt cx="5400040" cy="2076450"/>
                  </a:xfrm>
                </p:grpSpPr>
                <p:pic>
                  <p:nvPicPr>
                    <p:cNvPr id="22" name="그림 21">
                      <a:extLst>
                        <a:ext uri="{FF2B5EF4-FFF2-40B4-BE49-F238E27FC236}">
                          <a16:creationId xmlns:a16="http://schemas.microsoft.com/office/drawing/2014/main" id="{6ECF83D8-6640-4377-F2FC-D1ECB36C8BF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162787" y="4114925"/>
                      <a:ext cx="5400040" cy="207645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6" name="직사각형 25">
                      <a:extLst>
                        <a:ext uri="{FF2B5EF4-FFF2-40B4-BE49-F238E27FC236}">
                          <a16:creationId xmlns:a16="http://schemas.microsoft.com/office/drawing/2014/main" id="{54696CA6-5679-385F-D7DF-D0DCD59F3D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62787" y="4141077"/>
                      <a:ext cx="249798" cy="189558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R" altLang="en-US"/>
                    </a:p>
                  </p:txBody>
                </p:sp>
              </p:grpSp>
            </p:grpSp>
            <p:sp>
              <p:nvSpPr>
                <p:cNvPr id="29" name="직사각형 28">
                  <a:extLst>
                    <a:ext uri="{FF2B5EF4-FFF2-40B4-BE49-F238E27FC236}">
                      <a16:creationId xmlns:a16="http://schemas.microsoft.com/office/drawing/2014/main" id="{1D1392F1-6247-7B39-26E4-E1EA858ABAD3}"/>
                    </a:ext>
                  </a:extLst>
                </p:cNvPr>
                <p:cNvSpPr/>
                <p:nvPr/>
              </p:nvSpPr>
              <p:spPr>
                <a:xfrm>
                  <a:off x="6395936" y="3286291"/>
                  <a:ext cx="249798" cy="157267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</p:grp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336602D5-A31E-FCCA-08FA-FE92CE9943E2}"/>
                  </a:ext>
                </a:extLst>
              </p:cNvPr>
              <p:cNvGrpSpPr/>
              <p:nvPr/>
            </p:nvGrpSpPr>
            <p:grpSpPr>
              <a:xfrm>
                <a:off x="861873" y="3620648"/>
                <a:ext cx="5400040" cy="2298905"/>
                <a:chOff x="2745051" y="1644069"/>
                <a:chExt cx="5400040" cy="2298905"/>
              </a:xfrm>
            </p:grpSpPr>
            <p:pic>
              <p:nvPicPr>
                <p:cNvPr id="23" name="그림 22">
                  <a:extLst>
                    <a:ext uri="{FF2B5EF4-FFF2-40B4-BE49-F238E27FC236}">
                      <a16:creationId xmlns:a16="http://schemas.microsoft.com/office/drawing/2014/main" id="{714ECF23-50EB-586D-764E-9D8163EBA2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745051" y="1644069"/>
                  <a:ext cx="5400040" cy="2083435"/>
                </a:xfrm>
                <a:prstGeom prst="rect">
                  <a:avLst/>
                </a:prstGeom>
              </p:spPr>
            </p:pic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9CC16BEB-6DAF-DF37-6C91-025441A64E61}"/>
                    </a:ext>
                  </a:extLst>
                </p:cNvPr>
                <p:cNvGrpSpPr/>
                <p:nvPr/>
              </p:nvGrpSpPr>
              <p:grpSpPr>
                <a:xfrm>
                  <a:off x="3213468" y="3666750"/>
                  <a:ext cx="4772659" cy="276224"/>
                  <a:chOff x="-74508" y="31956"/>
                  <a:chExt cx="4772659" cy="276224"/>
                </a:xfrm>
              </p:grpSpPr>
              <p:sp>
                <p:nvSpPr>
                  <p:cNvPr id="19" name="텍스트 상자 2">
                    <a:extLst>
                      <a:ext uri="{FF2B5EF4-FFF2-40B4-BE49-F238E27FC236}">
                        <a16:creationId xmlns:a16="http://schemas.microsoft.com/office/drawing/2014/main" id="{19D467E3-4444-AC01-9AE8-7E8D3E451D2C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-74508" y="31956"/>
                    <a:ext cx="1496059" cy="276224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spAutoFit/>
                  </a:bodyPr>
                  <a:lstStyle/>
                  <a:p>
                    <a:pPr algn="ctr" latinLnBrk="1"/>
                    <a:r>
                      <a:rPr lang="en-US" sz="1200" kern="100">
                        <a:effectLst/>
                        <a:latin typeface="Arial" panose="020B0604020202020204" pitchFamily="34" charset="0"/>
                        <a:ea typeface="HY신명조"/>
                        <a:cs typeface="Times New Roman" panose="02020603050405020304" pitchFamily="18" charset="0"/>
                      </a:rPr>
                      <a:t>(a) ResNet50</a:t>
                    </a:r>
                    <a:endParaRPr lang="ko-KR" sz="1000" kern="100">
                      <a:effectLst/>
                      <a:latin typeface="맑은 고딕" panose="020B0503020000020004" pitchFamily="34" charset="-127"/>
                      <a:ea typeface="맑은 고딕" panose="020B0503020000020004" pitchFamily="34" charset="-127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" name="텍스트 상자 2">
                    <a:extLst>
                      <a:ext uri="{FF2B5EF4-FFF2-40B4-BE49-F238E27FC236}">
                        <a16:creationId xmlns:a16="http://schemas.microsoft.com/office/drawing/2014/main" id="{A6D92A7D-7BD0-BAF7-7D52-6359A3342CC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525692" y="31956"/>
                    <a:ext cx="1524634" cy="276224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spAutoFit/>
                  </a:bodyPr>
                  <a:lstStyle/>
                  <a:p>
                    <a:pPr algn="ctr" latinLnBrk="1"/>
                    <a:r>
                      <a:rPr lang="en-US" sz="1200" kern="100">
                        <a:effectLst/>
                        <a:latin typeface="Arial" panose="020B0604020202020204" pitchFamily="34" charset="0"/>
                        <a:ea typeface="HY신명조"/>
                        <a:cs typeface="Times New Roman" panose="02020603050405020304" pitchFamily="18" charset="0"/>
                      </a:rPr>
                      <a:t>(b) Densenet169</a:t>
                    </a:r>
                    <a:endParaRPr lang="ko-KR" sz="1000" kern="100">
                      <a:effectLst/>
                      <a:latin typeface="맑은 고딕" panose="020B0503020000020004" pitchFamily="34" charset="-127"/>
                      <a:ea typeface="맑은 고딕" panose="020B0503020000020004" pitchFamily="34" charset="-127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1" name="텍스트 상자 2">
                    <a:extLst>
                      <a:ext uri="{FF2B5EF4-FFF2-40B4-BE49-F238E27FC236}">
                        <a16:creationId xmlns:a16="http://schemas.microsoft.com/office/drawing/2014/main" id="{7F384685-F742-60D0-0917-CA4E8E397AF0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173517" y="31956"/>
                    <a:ext cx="1524634" cy="276224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spAutoFit/>
                  </a:bodyPr>
                  <a:lstStyle/>
                  <a:p>
                    <a:pPr algn="ctr" latinLnBrk="1"/>
                    <a:r>
                      <a:rPr lang="en-US" sz="1200" kern="100">
                        <a:effectLst/>
                        <a:latin typeface="Arial" panose="020B0604020202020204" pitchFamily="34" charset="0"/>
                        <a:ea typeface="HY신명조"/>
                        <a:cs typeface="Times New Roman" panose="02020603050405020304" pitchFamily="18" charset="0"/>
                      </a:rPr>
                      <a:t>(c) Inception V3</a:t>
                    </a:r>
                    <a:endParaRPr lang="ko-KR" sz="1000" kern="100">
                      <a:effectLst/>
                      <a:latin typeface="맑은 고딕" panose="020B0503020000020004" pitchFamily="34" charset="-127"/>
                      <a:ea typeface="맑은 고딕" panose="020B0503020000020004" pitchFamily="34" charset="-127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26F8BF2-C0CF-FF84-2687-523786B7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975" y="3310647"/>
              <a:ext cx="4336879" cy="246940"/>
            </a:xfrm>
            <a:prstGeom prst="rect">
              <a:avLst/>
            </a:prstGeom>
          </p:spPr>
        </p:pic>
      </p:grpSp>
      <p:sp>
        <p:nvSpPr>
          <p:cNvPr id="2" name="Google Shape;110;p4">
            <a:extLst>
              <a:ext uri="{FF2B5EF4-FFF2-40B4-BE49-F238E27FC236}">
                <a16:creationId xmlns:a16="http://schemas.microsoft.com/office/drawing/2014/main" id="{D952A294-280A-3DDF-0D35-5DD968FF0A2D}"/>
              </a:ext>
            </a:extLst>
          </p:cNvPr>
          <p:cNvSpPr txBox="1">
            <a:spLocks/>
          </p:cNvSpPr>
          <p:nvPr/>
        </p:nvSpPr>
        <p:spPr>
          <a:xfrm>
            <a:off x="1189824" y="5842901"/>
            <a:ext cx="9948701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accuracy of WN decreases quickly as the ratio approaches 10</a:t>
            </a:r>
            <a:r>
              <a:rPr lang="en-US" altLang="ko-KR" baseline="30000" dirty="0">
                <a:solidFill>
                  <a:schemeClr val="tx1"/>
                </a:solidFill>
              </a:rPr>
              <a:t>-4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62B0354-6FB3-82E0-2616-75CFB69E36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2384" y="5006863"/>
            <a:ext cx="953104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ejaVu Sans "/>
              </a:rPr>
              <a:t>(No error)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ejaVu Sans "/>
            </a:endParaRPr>
          </a:p>
        </p:txBody>
      </p:sp>
    </p:spTree>
    <p:extLst>
      <p:ext uri="{BB962C8B-B14F-4D97-AF65-F5344CB8AC3E}">
        <p14:creationId xmlns:p14="http://schemas.microsoft.com/office/powerpoint/2010/main" val="17315836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CE98A4E9-68FF-6F3C-B8E4-5CF284CB2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72AF3348-75ED-2D1D-1062-E2873018F3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56811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 sz="4000"/>
              <a:t>Reliability against Double-Adjacent Errors</a:t>
            </a:r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57D6C7CB-C619-79B1-7036-AAC53AEE66D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sp>
        <p:nvSpPr>
          <p:cNvPr id="12" name="Google Shape;110;p4">
            <a:extLst>
              <a:ext uri="{FF2B5EF4-FFF2-40B4-BE49-F238E27FC236}">
                <a16:creationId xmlns:a16="http://schemas.microsoft.com/office/drawing/2014/main" id="{144541F9-B70F-CC00-1921-2DED9A4931F7}"/>
              </a:ext>
            </a:extLst>
          </p:cNvPr>
          <p:cNvSpPr txBox="1">
            <a:spLocks/>
          </p:cNvSpPr>
          <p:nvPr/>
        </p:nvSpPr>
        <p:spPr>
          <a:xfrm>
            <a:off x="486122" y="1719994"/>
            <a:ext cx="11365350" cy="1550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altLang="ko-KR" sz="2800" b="1" dirty="0" err="1"/>
              <a:t>Q+PoP</a:t>
            </a:r>
            <a:r>
              <a:rPr lang="en-US" altLang="ko-KR" sz="2800" b="1" dirty="0"/>
              <a:t> </a:t>
            </a:r>
            <a:r>
              <a:rPr lang="en-US" altLang="ko-KR" sz="2800" dirty="0"/>
              <a:t>can tolerate:</a:t>
            </a:r>
          </a:p>
          <a:p>
            <a:pPr marL="685800" lvl="1" indent="-228600">
              <a:lnSpc>
                <a:spcPct val="120000"/>
              </a:lnSpc>
              <a:spcBef>
                <a:spcPts val="0"/>
              </a:spcBef>
              <a:buSzPts val="2400"/>
            </a:pPr>
            <a:r>
              <a:rPr lang="en-US" altLang="ko-KR" sz="2400" dirty="0"/>
              <a:t>up to 10</a:t>
            </a:r>
            <a:r>
              <a:rPr lang="en-US" altLang="ko-KR" sz="2400" baseline="30000" dirty="0"/>
              <a:t>-3</a:t>
            </a:r>
            <a:r>
              <a:rPr lang="en-US" altLang="ko-KR" sz="2400" dirty="0"/>
              <a:t> by correcting up to two DAEs within a 64-bit block.</a:t>
            </a:r>
          </a:p>
          <a:p>
            <a:pPr marL="685800" lvl="1" indent="-228600">
              <a:lnSpc>
                <a:spcPct val="120000"/>
              </a:lnSpc>
              <a:spcBef>
                <a:spcPts val="0"/>
              </a:spcBef>
              <a:buSzPts val="2400"/>
            </a:pPr>
            <a:r>
              <a:rPr lang="en-US" altLang="ko-KR" sz="2400" dirty="0"/>
              <a:t>up to </a:t>
            </a:r>
            <a:r>
              <a:rPr lang="en-US" altLang="ko-KR" sz="2400" b="1" dirty="0">
                <a:solidFill>
                  <a:srgbClr val="FF4C4B"/>
                </a:solidFill>
              </a:rPr>
              <a:t>31.62x higher *maximum DAE </a:t>
            </a:r>
            <a:r>
              <a:rPr lang="en-US" altLang="ko-KR" sz="2400" dirty="0"/>
              <a:t>ratio than VAPI.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C2F48E1A-F1DF-3BA6-067D-F954B4958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950" y="3172042"/>
            <a:ext cx="4336879" cy="246940"/>
          </a:xfrm>
          <a:prstGeom prst="rect">
            <a:avLst/>
          </a:prstGeom>
        </p:spPr>
      </p:pic>
      <p:grpSp>
        <p:nvGrpSpPr>
          <p:cNvPr id="46" name="그룹 45">
            <a:extLst>
              <a:ext uri="{FF2B5EF4-FFF2-40B4-BE49-F238E27FC236}">
                <a16:creationId xmlns:a16="http://schemas.microsoft.com/office/drawing/2014/main" id="{C821B6D3-41F8-CD92-6D6A-36D9062FE2E4}"/>
              </a:ext>
            </a:extLst>
          </p:cNvPr>
          <p:cNvGrpSpPr/>
          <p:nvPr/>
        </p:nvGrpSpPr>
        <p:grpSpPr>
          <a:xfrm>
            <a:off x="927721" y="3364947"/>
            <a:ext cx="10336558" cy="2298905"/>
            <a:chOff x="861873" y="3620648"/>
            <a:chExt cx="10336558" cy="2298905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8ED47F50-6D6D-CAA8-97E2-EF0F4BFE33AB}"/>
                </a:ext>
              </a:extLst>
            </p:cNvPr>
            <p:cNvGrpSpPr/>
            <p:nvPr/>
          </p:nvGrpSpPr>
          <p:grpSpPr>
            <a:xfrm>
              <a:off x="861873" y="3620648"/>
              <a:ext cx="10336558" cy="2086927"/>
              <a:chOff x="861873" y="1601459"/>
              <a:chExt cx="10336558" cy="2086927"/>
            </a:xfrm>
          </p:grpSpPr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2A72631E-0164-DF49-6B2E-109CB400487B}"/>
                  </a:ext>
                </a:extLst>
              </p:cNvPr>
              <p:cNvGrpSpPr/>
              <p:nvPr/>
            </p:nvGrpSpPr>
            <p:grpSpPr>
              <a:xfrm>
                <a:off x="5798391" y="1601459"/>
                <a:ext cx="5400040" cy="2083435"/>
                <a:chOff x="5798391" y="1601459"/>
                <a:chExt cx="5400040" cy="2083435"/>
              </a:xfrm>
            </p:grpSpPr>
            <p:pic>
              <p:nvPicPr>
                <p:cNvPr id="57" name="그림 56">
                  <a:extLst>
                    <a:ext uri="{FF2B5EF4-FFF2-40B4-BE49-F238E27FC236}">
                      <a16:creationId xmlns:a16="http://schemas.microsoft.com/office/drawing/2014/main" id="{85122EE7-E243-F52E-CEB4-ED995BD4E7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98692" y="1601459"/>
                  <a:ext cx="5399739" cy="2083435"/>
                </a:xfrm>
                <a:prstGeom prst="rect">
                  <a:avLst/>
                </a:prstGeom>
              </p:spPr>
            </p:pic>
            <p:sp>
              <p:nvSpPr>
                <p:cNvPr id="58" name="직사각형 57">
                  <a:extLst>
                    <a:ext uri="{FF2B5EF4-FFF2-40B4-BE49-F238E27FC236}">
                      <a16:creationId xmlns:a16="http://schemas.microsoft.com/office/drawing/2014/main" id="{15D232EF-D25C-608C-3A67-E85C3382D348}"/>
                    </a:ext>
                  </a:extLst>
                </p:cNvPr>
                <p:cNvSpPr/>
                <p:nvPr/>
              </p:nvSpPr>
              <p:spPr>
                <a:xfrm>
                  <a:off x="5798391" y="1642268"/>
                  <a:ext cx="304558" cy="17867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C9624A5A-0760-0866-B8A1-FF40B224B4D7}"/>
                    </a:ext>
                  </a:extLst>
                </p:cNvPr>
                <p:cNvSpPr/>
                <p:nvPr/>
              </p:nvSpPr>
              <p:spPr>
                <a:xfrm>
                  <a:off x="5987358" y="1655174"/>
                  <a:ext cx="304558" cy="14377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</p:grpSp>
          <p:pic>
            <p:nvPicPr>
              <p:cNvPr id="56" name="그림 55">
                <a:extLst>
                  <a:ext uri="{FF2B5EF4-FFF2-40B4-BE49-F238E27FC236}">
                    <a16:creationId xmlns:a16="http://schemas.microsoft.com/office/drawing/2014/main" id="{14D997C3-2237-2292-FDEF-514342463F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1873" y="1606856"/>
                <a:ext cx="5399739" cy="2081530"/>
              </a:xfrm>
              <a:prstGeom prst="rect">
                <a:avLst/>
              </a:prstGeom>
            </p:spPr>
          </p:pic>
        </p:grpSp>
        <p:sp>
          <p:nvSpPr>
            <p:cNvPr id="49" name="텍스트 상자 2">
              <a:extLst>
                <a:ext uri="{FF2B5EF4-FFF2-40B4-BE49-F238E27FC236}">
                  <a16:creationId xmlns:a16="http://schemas.microsoft.com/office/drawing/2014/main" id="{3670F19A-875B-1C66-60EA-8CFA4C94BD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41316" y="5630423"/>
              <a:ext cx="1496059" cy="276224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ctr" latinLnBrk="1"/>
              <a:r>
                <a:rPr lang="en-US" sz="1200" kern="100">
                  <a:effectLst/>
                  <a:latin typeface="Arial" panose="020B0604020202020204" pitchFamily="34" charset="0"/>
                  <a:ea typeface="HY신명조"/>
                  <a:cs typeface="Times New Roman" panose="02020603050405020304" pitchFamily="18" charset="0"/>
                </a:rPr>
                <a:t>(d) </a:t>
              </a:r>
              <a:r>
                <a:rPr lang="en-US" sz="1200" kern="100" err="1">
                  <a:effectLst/>
                  <a:latin typeface="Arial" panose="020B0604020202020204" pitchFamily="34" charset="0"/>
                  <a:ea typeface="HY신명조"/>
                  <a:cs typeface="Times New Roman" panose="02020603050405020304" pitchFamily="18" charset="0"/>
                </a:rPr>
                <a:t>MobileNet</a:t>
              </a:r>
              <a:r>
                <a:rPr lang="en-US" sz="1200" kern="100">
                  <a:effectLst/>
                  <a:latin typeface="Arial" panose="020B0604020202020204" pitchFamily="34" charset="0"/>
                  <a:ea typeface="HY신명조"/>
                  <a:cs typeface="Times New Roman" panose="02020603050405020304" pitchFamily="18" charset="0"/>
                </a:rPr>
                <a:t> V2</a:t>
              </a:r>
              <a:endParaRPr lang="ko-KR" sz="1000" kern="10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endParaRPr>
            </a:p>
          </p:txBody>
        </p:sp>
        <p:sp>
          <p:nvSpPr>
            <p:cNvPr id="50" name="텍스트 상자 2">
              <a:extLst>
                <a:ext uri="{FF2B5EF4-FFF2-40B4-BE49-F238E27FC236}">
                  <a16:creationId xmlns:a16="http://schemas.microsoft.com/office/drawing/2014/main" id="{9EC8AEBE-E4A3-2AC5-6984-A648E58C10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36741" y="5630423"/>
              <a:ext cx="1629409" cy="276224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ctr" latinLnBrk="1"/>
              <a:r>
                <a:rPr lang="en-US" sz="1200" kern="100">
                  <a:effectLst/>
                  <a:latin typeface="Arial" panose="020B0604020202020204" pitchFamily="34" charset="0"/>
                  <a:ea typeface="HY신명조"/>
                  <a:cs typeface="Times New Roman" panose="02020603050405020304" pitchFamily="18" charset="0"/>
                </a:rPr>
                <a:t>(e) EfficientNet-B2</a:t>
              </a:r>
              <a:endParaRPr lang="ko-KR" sz="1000" kern="10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endParaRPr>
            </a:p>
          </p:txBody>
        </p:sp>
        <p:sp>
          <p:nvSpPr>
            <p:cNvPr id="51" name="텍스트 상자 2">
              <a:extLst>
                <a:ext uri="{FF2B5EF4-FFF2-40B4-BE49-F238E27FC236}">
                  <a16:creationId xmlns:a16="http://schemas.microsoft.com/office/drawing/2014/main" id="{B012E75A-6BCE-BE00-74D5-4D4611B726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60766" y="5630423"/>
              <a:ext cx="1609724" cy="276224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ctr" latinLnBrk="1"/>
              <a:r>
                <a:rPr lang="en-US" sz="1200" kern="100">
                  <a:effectLst/>
                  <a:latin typeface="Arial" panose="020B0604020202020204" pitchFamily="34" charset="0"/>
                  <a:ea typeface="HY신명조"/>
                  <a:cs typeface="Times New Roman" panose="02020603050405020304" pitchFamily="18" charset="0"/>
                </a:rPr>
                <a:t>(f) RegNetX-8GF</a:t>
              </a:r>
              <a:endParaRPr lang="ko-KR" sz="1000" kern="10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endParaRPr>
            </a:p>
          </p:txBody>
        </p:sp>
        <p:sp>
          <p:nvSpPr>
            <p:cNvPr id="52" name="텍스트 상자 2">
              <a:extLst>
                <a:ext uri="{FF2B5EF4-FFF2-40B4-BE49-F238E27FC236}">
                  <a16:creationId xmlns:a16="http://schemas.microsoft.com/office/drawing/2014/main" id="{8BD18C2B-8926-BCED-474B-05396DE4CD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30290" y="5643329"/>
              <a:ext cx="1496059" cy="276224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ctr" latinLnBrk="1"/>
              <a:r>
                <a:rPr lang="en-US" sz="1200" kern="100">
                  <a:effectLst/>
                  <a:latin typeface="Arial" panose="020B0604020202020204" pitchFamily="34" charset="0"/>
                  <a:ea typeface="HY신명조"/>
                  <a:cs typeface="Times New Roman" panose="02020603050405020304" pitchFamily="18" charset="0"/>
                </a:rPr>
                <a:t>(a) ResNet50</a:t>
              </a:r>
              <a:endParaRPr lang="ko-KR" sz="1000" kern="10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endParaRPr>
            </a:p>
          </p:txBody>
        </p:sp>
        <p:sp>
          <p:nvSpPr>
            <p:cNvPr id="53" name="텍스트 상자 2">
              <a:extLst>
                <a:ext uri="{FF2B5EF4-FFF2-40B4-BE49-F238E27FC236}">
                  <a16:creationId xmlns:a16="http://schemas.microsoft.com/office/drawing/2014/main" id="{96A3C213-261C-B97D-D734-F98E307E1E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0490" y="5643329"/>
              <a:ext cx="1524634" cy="276224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ctr" latinLnBrk="1"/>
              <a:r>
                <a:rPr lang="en-US" sz="1200" kern="100">
                  <a:effectLst/>
                  <a:latin typeface="Arial" panose="020B0604020202020204" pitchFamily="34" charset="0"/>
                  <a:ea typeface="HY신명조"/>
                  <a:cs typeface="Times New Roman" panose="02020603050405020304" pitchFamily="18" charset="0"/>
                </a:rPr>
                <a:t>(b) Densenet169</a:t>
              </a:r>
              <a:endParaRPr lang="ko-KR" sz="1000" kern="10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endParaRPr>
            </a:p>
          </p:txBody>
        </p:sp>
        <p:sp>
          <p:nvSpPr>
            <p:cNvPr id="54" name="텍스트 상자 2">
              <a:extLst>
                <a:ext uri="{FF2B5EF4-FFF2-40B4-BE49-F238E27FC236}">
                  <a16:creationId xmlns:a16="http://schemas.microsoft.com/office/drawing/2014/main" id="{EC3F79E7-91B1-3D74-DE4D-B2174A4EC0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8315" y="5643329"/>
              <a:ext cx="1524634" cy="276224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ctr" latinLnBrk="1"/>
              <a:r>
                <a:rPr lang="en-US" sz="1200" kern="100">
                  <a:effectLst/>
                  <a:latin typeface="Arial" panose="020B0604020202020204" pitchFamily="34" charset="0"/>
                  <a:ea typeface="HY신명조"/>
                  <a:cs typeface="Times New Roman" panose="02020603050405020304" pitchFamily="18" charset="0"/>
                </a:rPr>
                <a:t>(c) Inception V3</a:t>
              </a:r>
              <a:endParaRPr lang="ko-KR" sz="1000" kern="10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1C0B8FE2-C85C-3D3D-2CF4-7D507DD95629}"/>
              </a:ext>
            </a:extLst>
          </p:cNvPr>
          <p:cNvSpPr txBox="1"/>
          <p:nvPr/>
        </p:nvSpPr>
        <p:spPr>
          <a:xfrm>
            <a:off x="1667136" y="5597318"/>
            <a:ext cx="93812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* Maximum DAE ratio is that which does not reduce DNN accuracy by 0.1 percentage point than error-free cases.</a:t>
            </a:r>
            <a:endParaRPr kumimoji="1" lang="ko-KR" altLang="en-US" dirty="0"/>
          </a:p>
        </p:txBody>
      </p:sp>
      <p:sp>
        <p:nvSpPr>
          <p:cNvPr id="2" name="Google Shape;110;p4">
            <a:extLst>
              <a:ext uri="{FF2B5EF4-FFF2-40B4-BE49-F238E27FC236}">
                <a16:creationId xmlns:a16="http://schemas.microsoft.com/office/drawing/2014/main" id="{B906AD35-4215-C48A-9131-00ACA14659D2}"/>
              </a:ext>
            </a:extLst>
          </p:cNvPr>
          <p:cNvSpPr txBox="1">
            <a:spLocks/>
          </p:cNvSpPr>
          <p:nvPr/>
        </p:nvSpPr>
        <p:spPr>
          <a:xfrm>
            <a:off x="1281675" y="5969921"/>
            <a:ext cx="9847620" cy="903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altLang="ko-KR" sz="2000" b="1" dirty="0">
                <a:solidFill>
                  <a:schemeClr val="tx1"/>
                </a:solidFill>
              </a:rPr>
              <a:t>WN cannot detect double-bit errors </a:t>
            </a:r>
            <a:r>
              <a:rPr lang="en-US" altLang="ko-KR" sz="2000" dirty="0"/>
              <a:t>within a weight even at lower DBUs (&lt;10</a:t>
            </a:r>
            <a:r>
              <a:rPr lang="en-US" altLang="ko-KR" sz="2000" baseline="30000" dirty="0"/>
              <a:t>-5</a:t>
            </a:r>
            <a:r>
              <a:rPr lang="en-US" altLang="ko-KR" sz="2000" dirty="0"/>
              <a:t>).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altLang="ko-KR" sz="7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altLang="ko-KR" sz="2000" b="1" dirty="0">
                <a:solidFill>
                  <a:schemeClr val="tx1"/>
                </a:solidFill>
              </a:rPr>
              <a:t>At 10</a:t>
            </a:r>
            <a:r>
              <a:rPr lang="en-US" altLang="ko-KR" sz="2000" b="1" baseline="30000" dirty="0">
                <a:solidFill>
                  <a:schemeClr val="tx1"/>
                </a:solidFill>
              </a:rPr>
              <a:t>-3</a:t>
            </a:r>
            <a:r>
              <a:rPr lang="en-US" altLang="ko-KR" sz="2000" b="1" dirty="0">
                <a:solidFill>
                  <a:schemeClr val="tx1"/>
                </a:solidFill>
              </a:rPr>
              <a:t>, VAPI cannot protect DNN accuracy</a:t>
            </a:r>
            <a:r>
              <a:rPr lang="en-US" altLang="ko-KR" sz="2000" dirty="0"/>
              <a:t>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F69D53E-63A4-F6AB-A32B-12DFA7A90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2384" y="5044845"/>
            <a:ext cx="953104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ejaVu Sans "/>
              </a:rPr>
              <a:t>(No error)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ejaVu Sans "/>
            </a:endParaRPr>
          </a:p>
        </p:txBody>
      </p:sp>
    </p:spTree>
    <p:extLst>
      <p:ext uri="{BB962C8B-B14F-4D97-AF65-F5344CB8AC3E}">
        <p14:creationId xmlns:p14="http://schemas.microsoft.com/office/powerpoint/2010/main" val="3971606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574CEDB2-283F-4E98-D2BF-960479DE3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2E2A9492-B0AC-2752-9EEF-1386F4A670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Hardware Costs</a:t>
            </a:r>
            <a:endParaRPr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1A2F4FA8-2F83-E686-7464-B7CA2BB2C88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0EE57D13-F0C1-5816-1AC6-80789A2F6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6677738"/>
              </p:ext>
            </p:extLst>
          </p:nvPr>
        </p:nvGraphicFramePr>
        <p:xfrm>
          <a:off x="676102" y="3429000"/>
          <a:ext cx="10839795" cy="185927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5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09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41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961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53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Hardware Cost</a:t>
                      </a:r>
                      <a:endParaRPr lang="ko-KR" altLang="en-US" sz="2400" dirty="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Speed</a:t>
                      </a:r>
                      <a:endParaRPr lang="ko-KR" altLang="en-US" sz="240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Area</a:t>
                      </a:r>
                      <a:endParaRPr lang="ko-KR" altLang="en-US" sz="240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Power</a:t>
                      </a:r>
                      <a:endParaRPr lang="ko-KR" altLang="en-US" sz="240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7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PoP</a:t>
                      </a:r>
                      <a:r>
                        <a:rPr lang="en-US" altLang="ko-KR" sz="2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-ECC Encoder</a:t>
                      </a:r>
                      <a:endParaRPr lang="ko-KR" altLang="en-US" sz="2000" dirty="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0.65ns</a:t>
                      </a:r>
                      <a:endParaRPr lang="ko-KR" altLang="en-US" sz="200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92um</a:t>
                      </a:r>
                      <a:r>
                        <a:rPr lang="en-US" altLang="ko-KR" sz="2000" baseline="30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sz="2000" baseline="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(0.3K NAND2 gates)</a:t>
                      </a:r>
                      <a:endParaRPr lang="ko-KR" altLang="en-US" sz="2000" baseline="0" dirty="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0.08mW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1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PoP</a:t>
                      </a:r>
                      <a:r>
                        <a:rPr lang="en-US" altLang="ko-KR" sz="2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-ECC Decoder</a:t>
                      </a:r>
                      <a:endParaRPr lang="ko-KR" altLang="en-US" sz="2000" dirty="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>
                    <a:solidFill>
                      <a:srgbClr val="FFAFA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1.56ns</a:t>
                      </a:r>
                      <a:endParaRPr lang="ko-KR" altLang="en-US" sz="2000" dirty="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>
                    <a:solidFill>
                      <a:srgbClr val="FFAFA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1760um</a:t>
                      </a:r>
                      <a:r>
                        <a:rPr lang="en-US" altLang="ko-KR" sz="2000" baseline="30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sz="2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(6K NAND2 gates)</a:t>
                      </a:r>
                      <a:endParaRPr lang="ko-KR" altLang="en-US" sz="2000" dirty="0"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>
                    <a:solidFill>
                      <a:srgbClr val="FFAFA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1.2mW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endParaRPr>
                    </a:p>
                  </a:txBody>
                  <a:tcPr marL="91445" marR="91445" marT="45719" marB="45719" anchor="ctr">
                    <a:solidFill>
                      <a:srgbClr val="FF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Google Shape;110;p4">
            <a:extLst>
              <a:ext uri="{FF2B5EF4-FFF2-40B4-BE49-F238E27FC236}">
                <a16:creationId xmlns:a16="http://schemas.microsoft.com/office/drawing/2014/main" id="{72E0E8CB-E90C-96E7-98D2-F540E670CFC7}"/>
              </a:ext>
            </a:extLst>
          </p:cNvPr>
          <p:cNvSpPr txBox="1">
            <a:spLocks/>
          </p:cNvSpPr>
          <p:nvPr/>
        </p:nvSpPr>
        <p:spPr>
          <a:xfrm>
            <a:off x="463463" y="1878675"/>
            <a:ext cx="11365350" cy="1119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altLang="ko-KR" dirty="0"/>
              <a:t>Synthesis Set-up</a:t>
            </a:r>
          </a:p>
          <a:p>
            <a:pPr marL="800100" lvl="1" indent="-342900">
              <a:spcBef>
                <a:spcPts val="0"/>
              </a:spcBef>
              <a:buSzPts val="2400"/>
              <a:buFont typeface="Courier New" panose="02070309020205020404" pitchFamily="49" charset="0"/>
              <a:buChar char="o"/>
            </a:pPr>
            <a:r>
              <a:rPr lang="en-US" altLang="ko-KR" dirty="0"/>
              <a:t>Compiler : Synopsys design compiler</a:t>
            </a:r>
          </a:p>
          <a:p>
            <a:pPr marL="800100" lvl="1" indent="-342900">
              <a:spcBef>
                <a:spcPts val="0"/>
              </a:spcBef>
              <a:buSzPts val="2400"/>
              <a:buFont typeface="Courier New" panose="02070309020205020404" pitchFamily="49" charset="0"/>
              <a:buChar char="o"/>
            </a:pPr>
            <a:r>
              <a:rPr lang="en-US" altLang="ko-KR" dirty="0"/>
              <a:t>Logic libraries : UMC 28nm SVT library.</a:t>
            </a:r>
          </a:p>
        </p:txBody>
      </p:sp>
    </p:spTree>
    <p:extLst>
      <p:ext uri="{BB962C8B-B14F-4D97-AF65-F5344CB8AC3E}">
        <p14:creationId xmlns:p14="http://schemas.microsoft.com/office/powerpoint/2010/main" val="3098342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32225F9D-161A-27FE-DFB1-951D62108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>
            <a:extLst>
              <a:ext uri="{FF2B5EF4-FFF2-40B4-BE49-F238E27FC236}">
                <a16:creationId xmlns:a16="http://schemas.microsoft.com/office/drawing/2014/main" id="{A20B7942-6E53-16BB-F8F3-1F28507EA6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158" y="2418654"/>
            <a:ext cx="5866901" cy="2328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Conclusion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65840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7971F570-250C-2502-801E-074D3CEE3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781CBE00-A042-F207-A6B3-274FA77E78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/>
              <a:t>Conclusion</a:t>
            </a:r>
            <a:endParaRPr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5719B294-A4EC-FFB1-68D7-0FE0D2273C3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3F4B59-44D6-6313-9189-EE16C0C68EC7}"/>
              </a:ext>
            </a:extLst>
          </p:cNvPr>
          <p:cNvCxnSpPr/>
          <p:nvPr/>
        </p:nvCxnSpPr>
        <p:spPr>
          <a:xfrm flipV="1">
            <a:off x="2660650" y="1728808"/>
            <a:ext cx="1949450" cy="1016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4D52918C-8B54-CB33-4473-8F7177AE5069}"/>
              </a:ext>
            </a:extLst>
          </p:cNvPr>
          <p:cNvSpPr/>
          <p:nvPr/>
        </p:nvSpPr>
        <p:spPr>
          <a:xfrm rot="5400000">
            <a:off x="5479084" y="-2352225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3EFD40-BF38-599A-36F8-217EA1AD2E3E}"/>
              </a:ext>
            </a:extLst>
          </p:cNvPr>
          <p:cNvSpPr txBox="1"/>
          <p:nvPr/>
        </p:nvSpPr>
        <p:spPr>
          <a:xfrm>
            <a:off x="1255756" y="2087041"/>
            <a:ext cx="9780763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/>
              <a:t>Technology </a:t>
            </a:r>
            <a:r>
              <a:rPr lang="en-US" sz="2400" dirty="0"/>
              <a:t>scaling =&gt; Rising </a:t>
            </a:r>
            <a:r>
              <a:rPr lang="en-US" sz="2400" b="1" dirty="0"/>
              <a:t>soft </a:t>
            </a:r>
            <a:r>
              <a:rPr lang="en-US" sz="2400" b="1"/>
              <a:t>error rates</a:t>
            </a:r>
            <a:br>
              <a:rPr lang="en-US" sz="2000" dirty="0"/>
            </a:br>
            <a:r>
              <a:rPr lang="en-US" sz="2000"/>
              <a:t>“</a:t>
            </a:r>
            <a:r>
              <a:rPr lang="en-US" sz="2000" b="1"/>
              <a:t>Multi-Cell </a:t>
            </a:r>
            <a:r>
              <a:rPr lang="en-US" sz="2000" b="1" dirty="0"/>
              <a:t>Upsets </a:t>
            </a:r>
            <a:r>
              <a:rPr lang="en-US" sz="2000" b="1"/>
              <a:t>(MCUs</a:t>
            </a:r>
            <a:r>
              <a:rPr lang="en-US" sz="2000" b="1" dirty="0"/>
              <a:t>)</a:t>
            </a:r>
            <a:r>
              <a:rPr lang="en-US" sz="2000" dirty="0"/>
              <a:t> now common”</a:t>
            </a:r>
            <a:br>
              <a:rPr lang="en-US" sz="2000"/>
            </a:br>
            <a:endParaRPr lang="en-US" sz="2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9B1B42D-6D4F-1905-1CCC-A80DE5DC60B8}"/>
              </a:ext>
            </a:extLst>
          </p:cNvPr>
          <p:cNvSpPr txBox="1"/>
          <p:nvPr/>
        </p:nvSpPr>
        <p:spPr>
          <a:xfrm>
            <a:off x="1239191" y="5793872"/>
            <a:ext cx="97807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Up to 31.62× better DAE tolerance</a:t>
            </a:r>
            <a:br>
              <a:rPr lang="en-US" sz="2400" b="1" dirty="0">
                <a:solidFill>
                  <a:srgbClr val="FFFFFF"/>
                </a:solidFill>
              </a:rPr>
            </a:br>
            <a:r>
              <a:rPr lang="en-US" sz="2400" b="1" dirty="0">
                <a:solidFill>
                  <a:srgbClr val="FFFFFF"/>
                </a:solidFill>
              </a:rPr>
              <a:t>Higher accuracy with negligible delay, area, and power cost</a:t>
            </a:r>
          </a:p>
        </p:txBody>
      </p:sp>
    </p:spTree>
    <p:extLst>
      <p:ext uri="{BB962C8B-B14F-4D97-AF65-F5344CB8AC3E}">
        <p14:creationId xmlns:p14="http://schemas.microsoft.com/office/powerpoint/2010/main" val="1820437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5DE6CED3-6E70-C640-D2EC-C5986EECB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FDE0AB61-0E5A-36DE-E29D-F0F0CBC96C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/>
              <a:t>DNNs and </a:t>
            </a:r>
            <a:r>
              <a:rPr lang="en-US" dirty="0">
                <a:solidFill>
                  <a:srgbClr val="00B0F0"/>
                </a:solidFill>
              </a:rPr>
              <a:t>Data Errors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80B0C795-5E4F-3437-2BA5-0CE1A03C65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83574" y="1819134"/>
            <a:ext cx="11365350" cy="3753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DNNs inherently tolerate small data errors, facilitating quantization.</a:t>
            </a:r>
          </a:p>
          <a:p>
            <a:pPr marL="228600" indent="-2286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Quantization schemes</a:t>
            </a:r>
          </a:p>
          <a:p>
            <a:pPr marL="685800" lvl="1" indent="-2286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Layer-wise vs. channel-wise</a:t>
            </a:r>
          </a:p>
          <a:p>
            <a:pPr marL="1143000" lvl="2" indent="-22860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Channel-wise quantization provide better accuracy.</a:t>
            </a:r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BF7555B6-7613-24B6-CC0F-4039B1EE9B3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6C99F7F0-7C52-F349-A4B6-598B98477B85}"/>
              </a:ext>
            </a:extLst>
          </p:cNvPr>
          <p:cNvSpPr txBox="1"/>
          <p:nvPr/>
        </p:nvSpPr>
        <p:spPr>
          <a:xfrm>
            <a:off x="1324076" y="6334991"/>
            <a:ext cx="988434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Helvetica"/>
              </a:rPr>
              <a:t>A. Gholami, S. Kim, Z. Dong, Z. Yao, M. W. Mahoney, and K. Keutzer,​ “A survey of quantization methods for efficient neural network inference,” 2021. [Online]. Available: </a:t>
            </a:r>
            <a:r>
              <a:rPr lang="en-US" u="sng" dirty="0">
                <a:solidFill>
                  <a:srgbClr val="F37837"/>
                </a:solidFill>
                <a:latin typeface="Helvetica"/>
                <a:hlinkClick r:id="rId3"/>
              </a:rPr>
              <a:t>https://arxiv.org/abs/2103.13630</a:t>
            </a:r>
            <a:r>
              <a:rPr lang="en-US" dirty="0">
                <a:latin typeface="Helvetica"/>
              </a:rPr>
              <a:t>​</a:t>
            </a:r>
            <a:endParaRPr lang="en-US" dirty="0"/>
          </a:p>
        </p:txBody>
      </p:sp>
      <p:grpSp>
        <p:nvGrpSpPr>
          <p:cNvPr id="2" name="Group 171">
            <a:extLst>
              <a:ext uri="{FF2B5EF4-FFF2-40B4-BE49-F238E27FC236}">
                <a16:creationId xmlns:a16="http://schemas.microsoft.com/office/drawing/2014/main" id="{345A82A6-1FD8-B86D-91CE-F081D4535714}"/>
              </a:ext>
            </a:extLst>
          </p:cNvPr>
          <p:cNvGrpSpPr/>
          <p:nvPr/>
        </p:nvGrpSpPr>
        <p:grpSpPr>
          <a:xfrm>
            <a:off x="6266249" y="3269383"/>
            <a:ext cx="5351119" cy="2907580"/>
            <a:chOff x="3712605" y="3130238"/>
            <a:chExt cx="4293769" cy="2766383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81C8F01-53F9-61C4-961A-0D7FE397F60A}"/>
                </a:ext>
              </a:extLst>
            </p:cNvPr>
            <p:cNvGrpSpPr/>
            <p:nvPr/>
          </p:nvGrpSpPr>
          <p:grpSpPr>
            <a:xfrm>
              <a:off x="3712605" y="3130238"/>
              <a:ext cx="4293769" cy="2766383"/>
              <a:chOff x="1069997" y="3057081"/>
              <a:chExt cx="4723463" cy="3206666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4DE21BC1-14C9-556C-1802-449B9206B534}"/>
                  </a:ext>
                </a:extLst>
              </p:cNvPr>
              <p:cNvGrpSpPr/>
              <p:nvPr/>
            </p:nvGrpSpPr>
            <p:grpSpPr>
              <a:xfrm>
                <a:off x="1069997" y="3354582"/>
                <a:ext cx="1345834" cy="2868230"/>
                <a:chOff x="1840102" y="3415178"/>
                <a:chExt cx="1479551" cy="3153207"/>
              </a:xfrm>
            </p:grpSpPr>
            <p:grpSp>
              <p:nvGrpSpPr>
                <p:cNvPr id="149" name="그룹 148">
                  <a:extLst>
                    <a:ext uri="{FF2B5EF4-FFF2-40B4-BE49-F238E27FC236}">
                      <a16:creationId xmlns:a16="http://schemas.microsoft.com/office/drawing/2014/main" id="{8D779F27-BA18-0633-350C-8D7163E4247A}"/>
                    </a:ext>
                  </a:extLst>
                </p:cNvPr>
                <p:cNvGrpSpPr/>
                <p:nvPr/>
              </p:nvGrpSpPr>
              <p:grpSpPr>
                <a:xfrm>
                  <a:off x="1840102" y="3415178"/>
                  <a:ext cx="1260735" cy="3153207"/>
                  <a:chOff x="1840102" y="3415178"/>
                  <a:chExt cx="1260735" cy="3153207"/>
                </a:xfrm>
              </p:grpSpPr>
              <p:sp>
                <p:nvSpPr>
                  <p:cNvPr id="153" name="모서리가 둥근 직사각형 147">
                    <a:extLst>
                      <a:ext uri="{FF2B5EF4-FFF2-40B4-BE49-F238E27FC236}">
                        <a16:creationId xmlns:a16="http://schemas.microsoft.com/office/drawing/2014/main" id="{EE82E071-1183-9279-CE20-EC029D553BF1}"/>
                      </a:ext>
                    </a:extLst>
                  </p:cNvPr>
                  <p:cNvSpPr/>
                  <p:nvPr/>
                </p:nvSpPr>
                <p:spPr>
                  <a:xfrm>
                    <a:off x="1852981" y="5585652"/>
                    <a:ext cx="1247856" cy="420729"/>
                  </a:xfrm>
                  <a:prstGeom prst="roundRect">
                    <a:avLst/>
                  </a:prstGeom>
                </p:spPr>
                <p:style>
                  <a:lnRef idx="2">
                    <a:schemeClr val="dk1">
                      <a:shade val="15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ko-KR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a:t>Layer 1</a:t>
                    </a:r>
                    <a:endParaRPr kumimoji="1" lang="ko-KR" altLang="en-US" dirty="0">
                      <a:latin typeface="Cambria Math" panose="02040503050406030204" pitchFamily="18" charset="0"/>
                    </a:endParaRPr>
                  </a:p>
                </p:txBody>
              </p:sp>
              <p:sp>
                <p:nvSpPr>
                  <p:cNvPr id="154" name="모서리가 둥근 직사각형 148">
                    <a:extLst>
                      <a:ext uri="{FF2B5EF4-FFF2-40B4-BE49-F238E27FC236}">
                        <a16:creationId xmlns:a16="http://schemas.microsoft.com/office/drawing/2014/main" id="{4B058FCA-5C09-B2BB-BF37-EC82ECAE9788}"/>
                      </a:ext>
                    </a:extLst>
                  </p:cNvPr>
                  <p:cNvSpPr/>
                  <p:nvPr/>
                </p:nvSpPr>
                <p:spPr>
                  <a:xfrm>
                    <a:off x="1840102" y="3876805"/>
                    <a:ext cx="1247856" cy="420729"/>
                  </a:xfrm>
                  <a:prstGeom prst="roundRect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ko-KR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a:t>Layer N</a:t>
                    </a:r>
                    <a:endParaRPr kumimoji="1" lang="ko-KR" altLang="en-US" dirty="0">
                      <a:latin typeface="Cambria Math" panose="02040503050406030204" pitchFamily="18" charset="0"/>
                    </a:endParaRPr>
                  </a:p>
                </p:txBody>
              </p:sp>
              <p:sp>
                <p:nvSpPr>
                  <p:cNvPr id="155" name="모서리가 둥근 직사각형 149">
                    <a:extLst>
                      <a:ext uri="{FF2B5EF4-FFF2-40B4-BE49-F238E27FC236}">
                        <a16:creationId xmlns:a16="http://schemas.microsoft.com/office/drawing/2014/main" id="{520956D3-9356-EBAD-4C77-74B21627C484}"/>
                      </a:ext>
                    </a:extLst>
                  </p:cNvPr>
                  <p:cNvSpPr/>
                  <p:nvPr/>
                </p:nvSpPr>
                <p:spPr>
                  <a:xfrm>
                    <a:off x="1852981" y="4978362"/>
                    <a:ext cx="1247856" cy="420729"/>
                  </a:xfrm>
                  <a:prstGeom prst="roundRect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ko-KR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a:t>Layer 2</a:t>
                    </a:r>
                    <a:endParaRPr kumimoji="1" lang="ko-KR" altLang="en-US" dirty="0">
                      <a:latin typeface="Cambria Math" panose="02040503050406030204" pitchFamily="18" charset="0"/>
                    </a:endParaRPr>
                  </a:p>
                </p:txBody>
              </p:sp>
              <p:cxnSp>
                <p:nvCxnSpPr>
                  <p:cNvPr id="156" name="직선 화살표 연결선 155">
                    <a:extLst>
                      <a:ext uri="{FF2B5EF4-FFF2-40B4-BE49-F238E27FC236}">
                        <a16:creationId xmlns:a16="http://schemas.microsoft.com/office/drawing/2014/main" id="{E014D646-7F1B-8262-9673-8518B0D1852F}"/>
                      </a:ext>
                    </a:extLst>
                  </p:cNvPr>
                  <p:cNvCxnSpPr>
                    <a:stCxn id="153" idx="0"/>
                    <a:endCxn id="155" idx="2"/>
                  </p:cNvCxnSpPr>
                  <p:nvPr/>
                </p:nvCxnSpPr>
                <p:spPr>
                  <a:xfrm flipV="1">
                    <a:off x="2476909" y="5399091"/>
                    <a:ext cx="0" cy="186561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7" name="직선 화살표 연결선 156">
                    <a:extLst>
                      <a:ext uri="{FF2B5EF4-FFF2-40B4-BE49-F238E27FC236}">
                        <a16:creationId xmlns:a16="http://schemas.microsoft.com/office/drawing/2014/main" id="{59199A5D-1B33-8EA5-9B3C-FD76AF33E6A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476909" y="4791801"/>
                    <a:ext cx="0" cy="186561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8" name="직선 화살표 연결선 157">
                    <a:extLst>
                      <a:ext uri="{FF2B5EF4-FFF2-40B4-BE49-F238E27FC236}">
                        <a16:creationId xmlns:a16="http://schemas.microsoft.com/office/drawing/2014/main" id="{369F3956-EFE9-05F8-8C48-30EE10CC8C0E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476909" y="4297534"/>
                    <a:ext cx="0" cy="186561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9" name="그룹 158">
                    <a:extLst>
                      <a:ext uri="{FF2B5EF4-FFF2-40B4-BE49-F238E27FC236}">
                        <a16:creationId xmlns:a16="http://schemas.microsoft.com/office/drawing/2014/main" id="{290A179A-5750-1140-2E7E-9F8A43E10436}"/>
                      </a:ext>
                    </a:extLst>
                  </p:cNvPr>
                  <p:cNvGrpSpPr/>
                  <p:nvPr/>
                </p:nvGrpSpPr>
                <p:grpSpPr>
                  <a:xfrm rot="13509392">
                    <a:off x="2435557" y="4570829"/>
                    <a:ext cx="82704" cy="82704"/>
                    <a:chOff x="3695960" y="4484095"/>
                    <a:chExt cx="363084" cy="363084"/>
                  </a:xfrm>
                </p:grpSpPr>
                <p:sp>
                  <p:nvSpPr>
                    <p:cNvPr id="164" name="타원 163">
                      <a:extLst>
                        <a:ext uri="{FF2B5EF4-FFF2-40B4-BE49-F238E27FC236}">
                          <a16:creationId xmlns:a16="http://schemas.microsoft.com/office/drawing/2014/main" id="{49072F74-E22B-1544-58DE-BFF2A7674B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5960" y="4484095"/>
                      <a:ext cx="58284" cy="58284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15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R" altLang="en-US">
                        <a:latin typeface="Cambria Math" panose="02040503050406030204" pitchFamily="18" charset="0"/>
                      </a:endParaRPr>
                    </a:p>
                  </p:txBody>
                </p:sp>
                <p:sp>
                  <p:nvSpPr>
                    <p:cNvPr id="165" name="타원 164">
                      <a:extLst>
                        <a:ext uri="{FF2B5EF4-FFF2-40B4-BE49-F238E27FC236}">
                          <a16:creationId xmlns:a16="http://schemas.microsoft.com/office/drawing/2014/main" id="{AB9C5FBC-5ADF-2530-478D-13793E0D99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8360" y="4636495"/>
                      <a:ext cx="58284" cy="58284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15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R" altLang="en-US">
                        <a:latin typeface="Cambria Math" panose="02040503050406030204" pitchFamily="18" charset="0"/>
                      </a:endParaRPr>
                    </a:p>
                  </p:txBody>
                </p:sp>
                <p:sp>
                  <p:nvSpPr>
                    <p:cNvPr id="166" name="타원 165">
                      <a:extLst>
                        <a:ext uri="{FF2B5EF4-FFF2-40B4-BE49-F238E27FC236}">
                          <a16:creationId xmlns:a16="http://schemas.microsoft.com/office/drawing/2014/main" id="{7DF61327-1974-B8F0-FAA6-40334D0751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0760" y="4788895"/>
                      <a:ext cx="58284" cy="58284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dk1">
                        <a:shade val="15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R" altLang="en-US">
                        <a:latin typeface="Cambria Math" panose="02040503050406030204" pitchFamily="18" charset="0"/>
                      </a:endParaRPr>
                    </a:p>
                  </p:txBody>
                </p:sp>
              </p:grpSp>
              <p:cxnSp>
                <p:nvCxnSpPr>
                  <p:cNvPr id="160" name="직선 화살표 연결선 159">
                    <a:extLst>
                      <a:ext uri="{FF2B5EF4-FFF2-40B4-BE49-F238E27FC236}">
                        <a16:creationId xmlns:a16="http://schemas.microsoft.com/office/drawing/2014/main" id="{FE582AA7-B6B6-1B10-CD60-FFA89654C29C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490206" y="6006381"/>
                    <a:ext cx="0" cy="186561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1" name="TextBox 160">
                    <a:extLst>
                      <a:ext uri="{FF2B5EF4-FFF2-40B4-BE49-F238E27FC236}">
                        <a16:creationId xmlns:a16="http://schemas.microsoft.com/office/drawing/2014/main" id="{CAC84E8E-D27D-D0FD-B058-7421B2722B6A}"/>
                      </a:ext>
                    </a:extLst>
                  </p:cNvPr>
                  <p:cNvSpPr txBox="1"/>
                  <p:nvPr/>
                </p:nvSpPr>
                <p:spPr>
                  <a:xfrm>
                    <a:off x="1852981" y="6176177"/>
                    <a:ext cx="1247853" cy="39220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ko-KR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a:t>Input: x</a:t>
                    </a:r>
                    <a:endParaRPr kumimoji="1" lang="ko-KR" altLang="en-US">
                      <a:latin typeface="Cambria Math" panose="02040503050406030204" pitchFamily="18" charset="0"/>
                    </a:endParaRPr>
                  </a:p>
                </p:txBody>
              </p:sp>
              <p:sp>
                <p:nvSpPr>
                  <p:cNvPr id="162" name="TextBox 161">
                    <a:extLst>
                      <a:ext uri="{FF2B5EF4-FFF2-40B4-BE49-F238E27FC236}">
                        <a16:creationId xmlns:a16="http://schemas.microsoft.com/office/drawing/2014/main" id="{F7B9FCDE-E62A-5133-84F7-60BA82373836}"/>
                      </a:ext>
                    </a:extLst>
                  </p:cNvPr>
                  <p:cNvSpPr txBox="1"/>
                  <p:nvPr/>
                </p:nvSpPr>
                <p:spPr>
                  <a:xfrm>
                    <a:off x="1852981" y="3415178"/>
                    <a:ext cx="1234977" cy="39220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ko-KR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a:t>Output: y</a:t>
                    </a:r>
                    <a:endParaRPr kumimoji="1" lang="ko-KR" altLang="en-US" dirty="0">
                      <a:latin typeface="Cambria Math" panose="02040503050406030204" pitchFamily="18" charset="0"/>
                    </a:endParaRPr>
                  </a:p>
                </p:txBody>
              </p:sp>
              <p:cxnSp>
                <p:nvCxnSpPr>
                  <p:cNvPr id="163" name="직선 화살표 연결선 162">
                    <a:extLst>
                      <a:ext uri="{FF2B5EF4-FFF2-40B4-BE49-F238E27FC236}">
                        <a16:creationId xmlns:a16="http://schemas.microsoft.com/office/drawing/2014/main" id="{D4249FF0-7302-D454-8CA7-338BC268264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486162" y="3690244"/>
                    <a:ext cx="0" cy="186561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0" name="그룹 149">
                  <a:extLst>
                    <a:ext uri="{FF2B5EF4-FFF2-40B4-BE49-F238E27FC236}">
                      <a16:creationId xmlns:a16="http://schemas.microsoft.com/office/drawing/2014/main" id="{314B5666-7206-BC80-082E-1AA5400A8A34}"/>
                    </a:ext>
                  </a:extLst>
                </p:cNvPr>
                <p:cNvGrpSpPr/>
                <p:nvPr/>
              </p:nvGrpSpPr>
              <p:grpSpPr>
                <a:xfrm>
                  <a:off x="3087958" y="3690244"/>
                  <a:ext cx="231695" cy="2756457"/>
                  <a:chOff x="3087958" y="3690244"/>
                  <a:chExt cx="231695" cy="2756457"/>
                </a:xfrm>
              </p:grpSpPr>
              <p:cxnSp>
                <p:nvCxnSpPr>
                  <p:cNvPr id="151" name="직선 연결선[R] 145">
                    <a:extLst>
                      <a:ext uri="{FF2B5EF4-FFF2-40B4-BE49-F238E27FC236}">
                        <a16:creationId xmlns:a16="http://schemas.microsoft.com/office/drawing/2014/main" id="{3CD6FF7E-A111-18E3-69DD-F6BE5DB0CB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100834" y="3690244"/>
                    <a:ext cx="218819" cy="18954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" name="직선 연결선[R] 146">
                    <a:extLst>
                      <a:ext uri="{FF2B5EF4-FFF2-40B4-BE49-F238E27FC236}">
                        <a16:creationId xmlns:a16="http://schemas.microsoft.com/office/drawing/2014/main" id="{48EAC30E-95B2-FFF6-2798-30A635EDA915}"/>
                      </a:ext>
                    </a:extLst>
                  </p:cNvPr>
                  <p:cNvCxnSpPr>
                    <a:cxnSpLocks/>
                    <a:endCxn id="21" idx="1"/>
                  </p:cNvCxnSpPr>
                  <p:nvPr/>
                </p:nvCxnSpPr>
                <p:spPr>
                  <a:xfrm>
                    <a:off x="3087958" y="6006031"/>
                    <a:ext cx="187045" cy="44067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16227BBF-7DC7-84D2-DE91-EA57C196E85D}"/>
                  </a:ext>
                </a:extLst>
              </p:cNvPr>
              <p:cNvGrpSpPr/>
              <p:nvPr/>
            </p:nvGrpSpPr>
            <p:grpSpPr>
              <a:xfrm>
                <a:off x="2373101" y="3499061"/>
                <a:ext cx="735378" cy="2764686"/>
                <a:chOff x="2373101" y="3499061"/>
                <a:chExt cx="735378" cy="2764686"/>
              </a:xfrm>
            </p:grpSpPr>
            <p:grpSp>
              <p:nvGrpSpPr>
                <p:cNvPr id="16" name="그룹 15">
                  <a:extLst>
                    <a:ext uri="{FF2B5EF4-FFF2-40B4-BE49-F238E27FC236}">
                      <a16:creationId xmlns:a16="http://schemas.microsoft.com/office/drawing/2014/main" id="{ABD791FD-3F7D-F26A-0746-79958B3377DC}"/>
                    </a:ext>
                  </a:extLst>
                </p:cNvPr>
                <p:cNvGrpSpPr/>
                <p:nvPr/>
              </p:nvGrpSpPr>
              <p:grpSpPr>
                <a:xfrm>
                  <a:off x="2383630" y="3499061"/>
                  <a:ext cx="724849" cy="849998"/>
                  <a:chOff x="3717187" y="3574013"/>
                  <a:chExt cx="796867" cy="934451"/>
                </a:xfrm>
              </p:grpSpPr>
              <p:grpSp>
                <p:nvGrpSpPr>
                  <p:cNvPr id="105" name="그룹 104">
                    <a:extLst>
                      <a:ext uri="{FF2B5EF4-FFF2-40B4-BE49-F238E27FC236}">
                        <a16:creationId xmlns:a16="http://schemas.microsoft.com/office/drawing/2014/main" id="{51161F89-9CDC-A97B-CEC5-F5D3EB7ABD5D}"/>
                      </a:ext>
                    </a:extLst>
                  </p:cNvPr>
                  <p:cNvGrpSpPr/>
                  <p:nvPr/>
                </p:nvGrpSpPr>
                <p:grpSpPr>
                  <a:xfrm>
                    <a:off x="3827394" y="3574013"/>
                    <a:ext cx="637203" cy="646054"/>
                    <a:chOff x="3572847" y="2961522"/>
                    <a:chExt cx="1489987" cy="1510683"/>
                  </a:xfrm>
                </p:grpSpPr>
                <p:grpSp>
                  <p:nvGrpSpPr>
                    <p:cNvPr id="107" name="그룹 106">
                      <a:extLst>
                        <a:ext uri="{FF2B5EF4-FFF2-40B4-BE49-F238E27FC236}">
                          <a16:creationId xmlns:a16="http://schemas.microsoft.com/office/drawing/2014/main" id="{90366E4C-9D72-8E9A-CA61-D51D7D8DBD7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73668" y="3722955"/>
                      <a:ext cx="1489166" cy="749250"/>
                      <a:chOff x="3573668" y="3722955"/>
                      <a:chExt cx="1489166" cy="749250"/>
                    </a:xfrm>
                  </p:grpSpPr>
                  <p:grpSp>
                    <p:nvGrpSpPr>
                      <p:cNvPr id="137" name="그룹 136">
                        <a:extLst>
                          <a:ext uri="{FF2B5EF4-FFF2-40B4-BE49-F238E27FC236}">
                            <a16:creationId xmlns:a16="http://schemas.microsoft.com/office/drawing/2014/main" id="{D902CDC7-FDF7-EC52-A2EE-57D90C62968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21301" y="372295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146" name="정육면체 145">
                          <a:extLst>
                            <a:ext uri="{FF2B5EF4-FFF2-40B4-BE49-F238E27FC236}">
                              <a16:creationId xmlns:a16="http://schemas.microsoft.com/office/drawing/2014/main" id="{A1B78BDB-222C-60FB-7DD0-375C8A8FDB1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47" name="정육면체 146">
                          <a:extLst>
                            <a:ext uri="{FF2B5EF4-FFF2-40B4-BE49-F238E27FC236}">
                              <a16:creationId xmlns:a16="http://schemas.microsoft.com/office/drawing/2014/main" id="{71114E1B-F8EC-3275-5D43-C91051F375A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48" name="정육면체 147">
                          <a:extLst>
                            <a:ext uri="{FF2B5EF4-FFF2-40B4-BE49-F238E27FC236}">
                              <a16:creationId xmlns:a16="http://schemas.microsoft.com/office/drawing/2014/main" id="{F8B9F0F2-279F-8127-96CA-0B9F1B419A4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138" name="그룹 137">
                        <a:extLst>
                          <a:ext uri="{FF2B5EF4-FFF2-40B4-BE49-F238E27FC236}">
                            <a16:creationId xmlns:a16="http://schemas.microsoft.com/office/drawing/2014/main" id="{4DC93910-F6AD-552B-E319-08B88935464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696664" y="3846944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143" name="정육면체 142">
                          <a:extLst>
                            <a:ext uri="{FF2B5EF4-FFF2-40B4-BE49-F238E27FC236}">
                              <a16:creationId xmlns:a16="http://schemas.microsoft.com/office/drawing/2014/main" id="{F332AA8A-6FBC-62C0-31E0-540BEF88424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44" name="정육면체 143">
                          <a:extLst>
                            <a:ext uri="{FF2B5EF4-FFF2-40B4-BE49-F238E27FC236}">
                              <a16:creationId xmlns:a16="http://schemas.microsoft.com/office/drawing/2014/main" id="{D5B14398-B5E7-AC35-AA5D-B8E37FE08AD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45" name="정육면체 144">
                          <a:extLst>
                            <a:ext uri="{FF2B5EF4-FFF2-40B4-BE49-F238E27FC236}">
                              <a16:creationId xmlns:a16="http://schemas.microsoft.com/office/drawing/2014/main" id="{19E0711A-09D0-0C09-D4AD-DD86FF7197C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139" name="그룹 138">
                        <a:extLst>
                          <a:ext uri="{FF2B5EF4-FFF2-40B4-BE49-F238E27FC236}">
                            <a16:creationId xmlns:a16="http://schemas.microsoft.com/office/drawing/2014/main" id="{49EABEB3-7A97-3A2B-11BE-3D2AC2B75FC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73668" y="397270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140" name="정육면체 139">
                          <a:extLst>
                            <a:ext uri="{FF2B5EF4-FFF2-40B4-BE49-F238E27FC236}">
                              <a16:creationId xmlns:a16="http://schemas.microsoft.com/office/drawing/2014/main" id="{B2DC1AEE-A9F6-358E-DF18-36538E28D0D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41" name="정육면체 140">
                          <a:extLst>
                            <a:ext uri="{FF2B5EF4-FFF2-40B4-BE49-F238E27FC236}">
                              <a16:creationId xmlns:a16="http://schemas.microsoft.com/office/drawing/2014/main" id="{D049F965-0649-DC11-76EB-89FAD953892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42" name="정육면체 141">
                          <a:extLst>
                            <a:ext uri="{FF2B5EF4-FFF2-40B4-BE49-F238E27FC236}">
                              <a16:creationId xmlns:a16="http://schemas.microsoft.com/office/drawing/2014/main" id="{C11304ED-A59E-496E-F1F0-B547647C4F7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108" name="그룹 107">
                      <a:extLst>
                        <a:ext uri="{FF2B5EF4-FFF2-40B4-BE49-F238E27FC236}">
                          <a16:creationId xmlns:a16="http://schemas.microsoft.com/office/drawing/2014/main" id="{108701D2-F457-2E39-9210-F831DC085AB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72847" y="3337919"/>
                      <a:ext cx="1489166" cy="749250"/>
                      <a:chOff x="3573668" y="3722955"/>
                      <a:chExt cx="1489166" cy="749250"/>
                    </a:xfrm>
                  </p:grpSpPr>
                  <p:grpSp>
                    <p:nvGrpSpPr>
                      <p:cNvPr id="125" name="그룹 124">
                        <a:extLst>
                          <a:ext uri="{FF2B5EF4-FFF2-40B4-BE49-F238E27FC236}">
                            <a16:creationId xmlns:a16="http://schemas.microsoft.com/office/drawing/2014/main" id="{1D9A88A6-9978-6C3F-178B-648CBC89C5B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21301" y="372295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134" name="정육면체 133">
                          <a:extLst>
                            <a:ext uri="{FF2B5EF4-FFF2-40B4-BE49-F238E27FC236}">
                              <a16:creationId xmlns:a16="http://schemas.microsoft.com/office/drawing/2014/main" id="{0078FD63-8943-02A2-AC93-85B50C47460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35" name="정육면체 134">
                          <a:extLst>
                            <a:ext uri="{FF2B5EF4-FFF2-40B4-BE49-F238E27FC236}">
                              <a16:creationId xmlns:a16="http://schemas.microsoft.com/office/drawing/2014/main" id="{807AF6B7-2AF7-C10F-8A78-6B50F63C89C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36" name="정육면체 135">
                          <a:extLst>
                            <a:ext uri="{FF2B5EF4-FFF2-40B4-BE49-F238E27FC236}">
                              <a16:creationId xmlns:a16="http://schemas.microsoft.com/office/drawing/2014/main" id="{62A854BA-C156-007F-06F5-87C7E3CD39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126" name="그룹 125">
                        <a:extLst>
                          <a:ext uri="{FF2B5EF4-FFF2-40B4-BE49-F238E27FC236}">
                            <a16:creationId xmlns:a16="http://schemas.microsoft.com/office/drawing/2014/main" id="{916B41EC-6CC8-7D61-F179-40C722EB0CF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696664" y="3846944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131" name="정육면체 130">
                          <a:extLst>
                            <a:ext uri="{FF2B5EF4-FFF2-40B4-BE49-F238E27FC236}">
                              <a16:creationId xmlns:a16="http://schemas.microsoft.com/office/drawing/2014/main" id="{219BD093-D299-CF8D-E316-426003E6B1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32" name="정육면체 131">
                          <a:extLst>
                            <a:ext uri="{FF2B5EF4-FFF2-40B4-BE49-F238E27FC236}">
                              <a16:creationId xmlns:a16="http://schemas.microsoft.com/office/drawing/2014/main" id="{FF8A9CBF-EFB5-BFDA-BC17-5B06E7BD0C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33" name="정육면체 132">
                          <a:extLst>
                            <a:ext uri="{FF2B5EF4-FFF2-40B4-BE49-F238E27FC236}">
                              <a16:creationId xmlns:a16="http://schemas.microsoft.com/office/drawing/2014/main" id="{D3F6FE5B-2496-02D2-09D1-113D382F5C0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127" name="그룹 126">
                        <a:extLst>
                          <a:ext uri="{FF2B5EF4-FFF2-40B4-BE49-F238E27FC236}">
                            <a16:creationId xmlns:a16="http://schemas.microsoft.com/office/drawing/2014/main" id="{BF10E3C3-8999-A8A0-6A34-374DEB23EDE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73668" y="397270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128" name="정육면체 127">
                          <a:extLst>
                            <a:ext uri="{FF2B5EF4-FFF2-40B4-BE49-F238E27FC236}">
                              <a16:creationId xmlns:a16="http://schemas.microsoft.com/office/drawing/2014/main" id="{99CED001-1F13-4DF2-40B8-4FF1D73C9A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29" name="정육면체 128">
                          <a:extLst>
                            <a:ext uri="{FF2B5EF4-FFF2-40B4-BE49-F238E27FC236}">
                              <a16:creationId xmlns:a16="http://schemas.microsoft.com/office/drawing/2014/main" id="{7510F5D4-7C0A-4F3B-B59D-2A4E7A16737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30" name="정육면체 129">
                          <a:extLst>
                            <a:ext uri="{FF2B5EF4-FFF2-40B4-BE49-F238E27FC236}">
                              <a16:creationId xmlns:a16="http://schemas.microsoft.com/office/drawing/2014/main" id="{6529EA99-3430-C0FF-E7EF-31FCA86827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112" name="그룹 111">
                      <a:extLst>
                        <a:ext uri="{FF2B5EF4-FFF2-40B4-BE49-F238E27FC236}">
                          <a16:creationId xmlns:a16="http://schemas.microsoft.com/office/drawing/2014/main" id="{2A782A98-1BCB-3E0A-6286-102B8DC1794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72847" y="2961522"/>
                      <a:ext cx="1489166" cy="749250"/>
                      <a:chOff x="3573668" y="3722955"/>
                      <a:chExt cx="1489166" cy="749250"/>
                    </a:xfrm>
                  </p:grpSpPr>
                  <p:grpSp>
                    <p:nvGrpSpPr>
                      <p:cNvPr id="113" name="그룹 112">
                        <a:extLst>
                          <a:ext uri="{FF2B5EF4-FFF2-40B4-BE49-F238E27FC236}">
                            <a16:creationId xmlns:a16="http://schemas.microsoft.com/office/drawing/2014/main" id="{0E524BA2-359A-AE1C-12AC-07C7BC3992E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21301" y="372295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122" name="정육면체 121">
                          <a:extLst>
                            <a:ext uri="{FF2B5EF4-FFF2-40B4-BE49-F238E27FC236}">
                              <a16:creationId xmlns:a16="http://schemas.microsoft.com/office/drawing/2014/main" id="{AD463ED8-3958-17B3-F433-B309D44FE72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23" name="정육면체 122">
                          <a:extLst>
                            <a:ext uri="{FF2B5EF4-FFF2-40B4-BE49-F238E27FC236}">
                              <a16:creationId xmlns:a16="http://schemas.microsoft.com/office/drawing/2014/main" id="{82B23771-F251-3DD1-B59E-81BE7D63D1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24" name="정육면체 123">
                          <a:extLst>
                            <a:ext uri="{FF2B5EF4-FFF2-40B4-BE49-F238E27FC236}">
                              <a16:creationId xmlns:a16="http://schemas.microsoft.com/office/drawing/2014/main" id="{E8BAF1A6-F89A-F7CD-611F-3D72DD0766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114" name="그룹 113">
                        <a:extLst>
                          <a:ext uri="{FF2B5EF4-FFF2-40B4-BE49-F238E27FC236}">
                            <a16:creationId xmlns:a16="http://schemas.microsoft.com/office/drawing/2014/main" id="{B495B24B-04FB-F79E-B753-B16AB3FF56A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696664" y="3846944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119" name="정육면체 118">
                          <a:extLst>
                            <a:ext uri="{FF2B5EF4-FFF2-40B4-BE49-F238E27FC236}">
                              <a16:creationId xmlns:a16="http://schemas.microsoft.com/office/drawing/2014/main" id="{E389370E-20C0-949C-774B-BFAF726901F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20" name="정육면체 119">
                          <a:extLst>
                            <a:ext uri="{FF2B5EF4-FFF2-40B4-BE49-F238E27FC236}">
                              <a16:creationId xmlns:a16="http://schemas.microsoft.com/office/drawing/2014/main" id="{506649D8-540F-BCE6-2C15-2ECDDC376B1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21" name="정육면체 120">
                          <a:extLst>
                            <a:ext uri="{FF2B5EF4-FFF2-40B4-BE49-F238E27FC236}">
                              <a16:creationId xmlns:a16="http://schemas.microsoft.com/office/drawing/2014/main" id="{C5EF5EF3-B483-3696-AF47-7196A3F41F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115" name="그룹 114">
                        <a:extLst>
                          <a:ext uri="{FF2B5EF4-FFF2-40B4-BE49-F238E27FC236}">
                            <a16:creationId xmlns:a16="http://schemas.microsoft.com/office/drawing/2014/main" id="{7263127D-243D-2062-5590-B77DF6845F5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73668" y="397270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116" name="정육면체 115">
                          <a:extLst>
                            <a:ext uri="{FF2B5EF4-FFF2-40B4-BE49-F238E27FC236}">
                              <a16:creationId xmlns:a16="http://schemas.microsoft.com/office/drawing/2014/main" id="{F5131609-7147-DD8C-1248-2BACAECB5C6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17" name="정육면체 116">
                          <a:extLst>
                            <a:ext uri="{FF2B5EF4-FFF2-40B4-BE49-F238E27FC236}">
                              <a16:creationId xmlns:a16="http://schemas.microsoft.com/office/drawing/2014/main" id="{F4D69CE5-7432-27A6-9551-815BC08159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18" name="정육면체 117">
                          <a:extLst>
                            <a:ext uri="{FF2B5EF4-FFF2-40B4-BE49-F238E27FC236}">
                              <a16:creationId xmlns:a16="http://schemas.microsoft.com/office/drawing/2014/main" id="{805D61F1-F0A8-4463-4A62-6452E4AE5DD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</p:grpSp>
              </p:grpSp>
              <p:sp>
                <p:nvSpPr>
                  <p:cNvPr id="106" name="TextBox 105">
                    <a:extLst>
                      <a:ext uri="{FF2B5EF4-FFF2-40B4-BE49-F238E27FC236}">
                        <a16:creationId xmlns:a16="http://schemas.microsoft.com/office/drawing/2014/main" id="{DD959E01-041A-F3CE-9E22-F94D9A3FCC9C}"/>
                      </a:ext>
                    </a:extLst>
                  </p:cNvPr>
                  <p:cNvSpPr txBox="1"/>
                  <p:nvPr/>
                </p:nvSpPr>
                <p:spPr>
                  <a:xfrm>
                    <a:off x="3717187" y="4175088"/>
                    <a:ext cx="796867" cy="3333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ko-KR" sz="11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a:t>Filter 1</a:t>
                    </a:r>
                    <a:endParaRPr kumimoji="1" lang="ko-KR" altLang="en-US" sz="1100" dirty="0">
                      <a:latin typeface="Cambria Math" panose="02040503050406030204" pitchFamily="18" charset="0"/>
                    </a:endParaRPr>
                  </a:p>
                </p:txBody>
              </p:sp>
            </p:grpSp>
            <p:grpSp>
              <p:nvGrpSpPr>
                <p:cNvPr id="17" name="그룹 16">
                  <a:extLst>
                    <a:ext uri="{FF2B5EF4-FFF2-40B4-BE49-F238E27FC236}">
                      <a16:creationId xmlns:a16="http://schemas.microsoft.com/office/drawing/2014/main" id="{9B938785-0D3B-74E9-C411-13AA0921DA40}"/>
                    </a:ext>
                  </a:extLst>
                </p:cNvPr>
                <p:cNvGrpSpPr/>
                <p:nvPr/>
              </p:nvGrpSpPr>
              <p:grpSpPr>
                <a:xfrm rot="13509392">
                  <a:off x="2708231" y="5201428"/>
                  <a:ext cx="75229" cy="75229"/>
                  <a:chOff x="3695960" y="4484095"/>
                  <a:chExt cx="363084" cy="363084"/>
                </a:xfrm>
              </p:grpSpPr>
              <p:sp>
                <p:nvSpPr>
                  <p:cNvPr id="102" name="타원 101">
                    <a:extLst>
                      <a:ext uri="{FF2B5EF4-FFF2-40B4-BE49-F238E27FC236}">
                        <a16:creationId xmlns:a16="http://schemas.microsoft.com/office/drawing/2014/main" id="{83D27E62-C229-DDF8-4DA6-439390AB7498}"/>
                      </a:ext>
                    </a:extLst>
                  </p:cNvPr>
                  <p:cNvSpPr/>
                  <p:nvPr/>
                </p:nvSpPr>
                <p:spPr>
                  <a:xfrm>
                    <a:off x="3695960" y="4484095"/>
                    <a:ext cx="58284" cy="58284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15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>
                      <a:latin typeface="Cambria Math" panose="02040503050406030204" pitchFamily="18" charset="0"/>
                    </a:endParaRPr>
                  </a:p>
                </p:txBody>
              </p:sp>
              <p:sp>
                <p:nvSpPr>
                  <p:cNvPr id="103" name="타원 102">
                    <a:extLst>
                      <a:ext uri="{FF2B5EF4-FFF2-40B4-BE49-F238E27FC236}">
                        <a16:creationId xmlns:a16="http://schemas.microsoft.com/office/drawing/2014/main" id="{D76C2804-33E1-799A-CE4E-D1DC67716B11}"/>
                      </a:ext>
                    </a:extLst>
                  </p:cNvPr>
                  <p:cNvSpPr/>
                  <p:nvPr/>
                </p:nvSpPr>
                <p:spPr>
                  <a:xfrm>
                    <a:off x="3848360" y="4636495"/>
                    <a:ext cx="58284" cy="58284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15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>
                      <a:latin typeface="Cambria Math" panose="02040503050406030204" pitchFamily="18" charset="0"/>
                    </a:endParaRPr>
                  </a:p>
                </p:txBody>
              </p:sp>
              <p:sp>
                <p:nvSpPr>
                  <p:cNvPr id="104" name="타원 103">
                    <a:extLst>
                      <a:ext uri="{FF2B5EF4-FFF2-40B4-BE49-F238E27FC236}">
                        <a16:creationId xmlns:a16="http://schemas.microsoft.com/office/drawing/2014/main" id="{86D9E67D-31AF-87E0-58F9-FFAA84986740}"/>
                      </a:ext>
                    </a:extLst>
                  </p:cNvPr>
                  <p:cNvSpPr/>
                  <p:nvPr/>
                </p:nvSpPr>
                <p:spPr>
                  <a:xfrm>
                    <a:off x="4000760" y="4788895"/>
                    <a:ext cx="58284" cy="58284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15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>
                      <a:latin typeface="Cambria Math" panose="02040503050406030204" pitchFamily="18" charset="0"/>
                    </a:endParaRPr>
                  </a:p>
                </p:txBody>
              </p:sp>
            </p:grp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70D4199E-6408-4856-CEE3-AE454F1B11CD}"/>
                    </a:ext>
                  </a:extLst>
                </p:cNvPr>
                <p:cNvGrpSpPr/>
                <p:nvPr/>
              </p:nvGrpSpPr>
              <p:grpSpPr>
                <a:xfrm>
                  <a:off x="2373101" y="4340022"/>
                  <a:ext cx="724849" cy="849998"/>
                  <a:chOff x="3717187" y="3574013"/>
                  <a:chExt cx="796867" cy="934451"/>
                </a:xfrm>
              </p:grpSpPr>
              <p:grpSp>
                <p:nvGrpSpPr>
                  <p:cNvPr id="61" name="그룹 60">
                    <a:extLst>
                      <a:ext uri="{FF2B5EF4-FFF2-40B4-BE49-F238E27FC236}">
                        <a16:creationId xmlns:a16="http://schemas.microsoft.com/office/drawing/2014/main" id="{48EF01D8-9613-DDCC-2A69-E052FCB8C110}"/>
                      </a:ext>
                    </a:extLst>
                  </p:cNvPr>
                  <p:cNvGrpSpPr/>
                  <p:nvPr/>
                </p:nvGrpSpPr>
                <p:grpSpPr>
                  <a:xfrm>
                    <a:off x="3827394" y="3574013"/>
                    <a:ext cx="637203" cy="646054"/>
                    <a:chOff x="3572847" y="2961522"/>
                    <a:chExt cx="1489987" cy="1510683"/>
                  </a:xfrm>
                </p:grpSpPr>
                <p:grpSp>
                  <p:nvGrpSpPr>
                    <p:cNvPr id="63" name="그룹 62">
                      <a:extLst>
                        <a:ext uri="{FF2B5EF4-FFF2-40B4-BE49-F238E27FC236}">
                          <a16:creationId xmlns:a16="http://schemas.microsoft.com/office/drawing/2014/main" id="{942773AE-F24A-90C5-C521-148605C166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73668" y="3722955"/>
                      <a:ext cx="1489166" cy="749250"/>
                      <a:chOff x="3573668" y="3722955"/>
                      <a:chExt cx="1489166" cy="749250"/>
                    </a:xfrm>
                  </p:grpSpPr>
                  <p:grpSp>
                    <p:nvGrpSpPr>
                      <p:cNvPr id="90" name="그룹 89">
                        <a:extLst>
                          <a:ext uri="{FF2B5EF4-FFF2-40B4-BE49-F238E27FC236}">
                            <a16:creationId xmlns:a16="http://schemas.microsoft.com/office/drawing/2014/main" id="{FAE4324C-6213-F0C0-A5DC-11CD5FFCD0B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21301" y="372295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99" name="정육면체 98">
                          <a:extLst>
                            <a:ext uri="{FF2B5EF4-FFF2-40B4-BE49-F238E27FC236}">
                              <a16:creationId xmlns:a16="http://schemas.microsoft.com/office/drawing/2014/main" id="{5A79F88D-B551-39D9-08A6-7572A43EFB3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00" name="정육면체 99">
                          <a:extLst>
                            <a:ext uri="{FF2B5EF4-FFF2-40B4-BE49-F238E27FC236}">
                              <a16:creationId xmlns:a16="http://schemas.microsoft.com/office/drawing/2014/main" id="{5BB15325-243B-7CA8-6EE2-41963FC3953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101" name="정육면체 100">
                          <a:extLst>
                            <a:ext uri="{FF2B5EF4-FFF2-40B4-BE49-F238E27FC236}">
                              <a16:creationId xmlns:a16="http://schemas.microsoft.com/office/drawing/2014/main" id="{3CD77513-3A37-1B29-0099-6CE14B2A52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91" name="그룹 90">
                        <a:extLst>
                          <a:ext uri="{FF2B5EF4-FFF2-40B4-BE49-F238E27FC236}">
                            <a16:creationId xmlns:a16="http://schemas.microsoft.com/office/drawing/2014/main" id="{4A540E41-04FC-012A-5F55-9FA048B5A51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696664" y="3846944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96" name="정육면체 95">
                          <a:extLst>
                            <a:ext uri="{FF2B5EF4-FFF2-40B4-BE49-F238E27FC236}">
                              <a16:creationId xmlns:a16="http://schemas.microsoft.com/office/drawing/2014/main" id="{F6F2486D-4BDE-278C-8CC4-658CD0734FB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97" name="정육면체 96">
                          <a:extLst>
                            <a:ext uri="{FF2B5EF4-FFF2-40B4-BE49-F238E27FC236}">
                              <a16:creationId xmlns:a16="http://schemas.microsoft.com/office/drawing/2014/main" id="{540E3091-0430-9F3A-B70A-07594509ECD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98" name="정육면체 97">
                          <a:extLst>
                            <a:ext uri="{FF2B5EF4-FFF2-40B4-BE49-F238E27FC236}">
                              <a16:creationId xmlns:a16="http://schemas.microsoft.com/office/drawing/2014/main" id="{930D298F-363D-CABF-B23D-9D9A99509A0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92" name="그룹 91">
                        <a:extLst>
                          <a:ext uri="{FF2B5EF4-FFF2-40B4-BE49-F238E27FC236}">
                            <a16:creationId xmlns:a16="http://schemas.microsoft.com/office/drawing/2014/main" id="{175DE078-C349-128D-3386-7A4E0500C48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73668" y="397270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93" name="정육면체 92">
                          <a:extLst>
                            <a:ext uri="{FF2B5EF4-FFF2-40B4-BE49-F238E27FC236}">
                              <a16:creationId xmlns:a16="http://schemas.microsoft.com/office/drawing/2014/main" id="{28E6CD4F-2A3B-D1E5-6B41-9E345E7B2A7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94" name="정육면체 93">
                          <a:extLst>
                            <a:ext uri="{FF2B5EF4-FFF2-40B4-BE49-F238E27FC236}">
                              <a16:creationId xmlns:a16="http://schemas.microsoft.com/office/drawing/2014/main" id="{9C225E6C-FFCB-55F7-538B-66E21F677AF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95" name="정육면체 94">
                          <a:extLst>
                            <a:ext uri="{FF2B5EF4-FFF2-40B4-BE49-F238E27FC236}">
                              <a16:creationId xmlns:a16="http://schemas.microsoft.com/office/drawing/2014/main" id="{8E4BA1D8-4EE7-60E3-D5AC-7F97E0941F5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64" name="그룹 63">
                      <a:extLst>
                        <a:ext uri="{FF2B5EF4-FFF2-40B4-BE49-F238E27FC236}">
                          <a16:creationId xmlns:a16="http://schemas.microsoft.com/office/drawing/2014/main" id="{61DC8F94-73AA-FA87-143E-6263E1FF906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72847" y="3337919"/>
                      <a:ext cx="1489166" cy="749250"/>
                      <a:chOff x="3573668" y="3722955"/>
                      <a:chExt cx="1489166" cy="749250"/>
                    </a:xfrm>
                  </p:grpSpPr>
                  <p:grpSp>
                    <p:nvGrpSpPr>
                      <p:cNvPr id="78" name="그룹 77">
                        <a:extLst>
                          <a:ext uri="{FF2B5EF4-FFF2-40B4-BE49-F238E27FC236}">
                            <a16:creationId xmlns:a16="http://schemas.microsoft.com/office/drawing/2014/main" id="{1833D0AF-1411-42C4-E140-F5DE2A7F33C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21301" y="372295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87" name="정육면체 86">
                          <a:extLst>
                            <a:ext uri="{FF2B5EF4-FFF2-40B4-BE49-F238E27FC236}">
                              <a16:creationId xmlns:a16="http://schemas.microsoft.com/office/drawing/2014/main" id="{6D5D45DB-6D76-5C95-826F-39194CD8DF5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88" name="정육면체 87">
                          <a:extLst>
                            <a:ext uri="{FF2B5EF4-FFF2-40B4-BE49-F238E27FC236}">
                              <a16:creationId xmlns:a16="http://schemas.microsoft.com/office/drawing/2014/main" id="{8EB04A54-EE73-1648-153E-DB15B4FCE2E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89" name="정육면체 88">
                          <a:extLst>
                            <a:ext uri="{FF2B5EF4-FFF2-40B4-BE49-F238E27FC236}">
                              <a16:creationId xmlns:a16="http://schemas.microsoft.com/office/drawing/2014/main" id="{8D4E29CF-5853-5134-1874-2B5A05EDB85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79" name="그룹 78">
                        <a:extLst>
                          <a:ext uri="{FF2B5EF4-FFF2-40B4-BE49-F238E27FC236}">
                            <a16:creationId xmlns:a16="http://schemas.microsoft.com/office/drawing/2014/main" id="{FF428C31-BE2C-4BA4-45AD-E73955434B2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696664" y="3846944"/>
                        <a:ext cx="1241537" cy="499500"/>
                        <a:chOff x="3821301" y="3722955"/>
                        <a:chExt cx="1241537" cy="499500"/>
                      </a:xfrm>
                    </p:grpSpPr>
                    <p:sp>
                      <p:nvSpPr>
                        <p:cNvPr id="84" name="정육면체 83">
                          <a:extLst>
                            <a:ext uri="{FF2B5EF4-FFF2-40B4-BE49-F238E27FC236}">
                              <a16:creationId xmlns:a16="http://schemas.microsoft.com/office/drawing/2014/main" id="{00FC0DF7-BFBD-812C-9A98-EE8C24938CC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85" name="정육면체 84">
                          <a:extLst>
                            <a:ext uri="{FF2B5EF4-FFF2-40B4-BE49-F238E27FC236}">
                              <a16:creationId xmlns:a16="http://schemas.microsoft.com/office/drawing/2014/main" id="{8797C33C-DD62-D3A3-A8FC-ED169FEB871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86" name="정육면체 85">
                          <a:extLst>
                            <a:ext uri="{FF2B5EF4-FFF2-40B4-BE49-F238E27FC236}">
                              <a16:creationId xmlns:a16="http://schemas.microsoft.com/office/drawing/2014/main" id="{35EA550B-57F0-9379-8F74-0AEAEB83BF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5" y="3722955"/>
                          <a:ext cx="498583" cy="499499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80" name="그룹 79">
                        <a:extLst>
                          <a:ext uri="{FF2B5EF4-FFF2-40B4-BE49-F238E27FC236}">
                            <a16:creationId xmlns:a16="http://schemas.microsoft.com/office/drawing/2014/main" id="{4AB8D0CF-D809-FDD4-CE41-4EAAE455EB3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73668" y="3972705"/>
                        <a:ext cx="1241535" cy="499500"/>
                        <a:chOff x="3821301" y="3722955"/>
                        <a:chExt cx="1241535" cy="499500"/>
                      </a:xfrm>
                    </p:grpSpPr>
                    <p:sp>
                      <p:nvSpPr>
                        <p:cNvPr id="81" name="정육면체 80">
                          <a:extLst>
                            <a:ext uri="{FF2B5EF4-FFF2-40B4-BE49-F238E27FC236}">
                              <a16:creationId xmlns:a16="http://schemas.microsoft.com/office/drawing/2014/main" id="{684927BF-1483-3178-84D2-713F916027F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82" name="정육면체 81">
                          <a:extLst>
                            <a:ext uri="{FF2B5EF4-FFF2-40B4-BE49-F238E27FC236}">
                              <a16:creationId xmlns:a16="http://schemas.microsoft.com/office/drawing/2014/main" id="{C2C8EECB-7EE0-E47E-3074-231FA6E85B9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2" y="3722955"/>
                          <a:ext cx="498585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83" name="정육면체 82">
                          <a:extLst>
                            <a:ext uri="{FF2B5EF4-FFF2-40B4-BE49-F238E27FC236}">
                              <a16:creationId xmlns:a16="http://schemas.microsoft.com/office/drawing/2014/main" id="{34C8B8DD-3F63-B592-12AA-409D94527E6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5" cy="499499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65" name="그룹 64">
                      <a:extLst>
                        <a:ext uri="{FF2B5EF4-FFF2-40B4-BE49-F238E27FC236}">
                          <a16:creationId xmlns:a16="http://schemas.microsoft.com/office/drawing/2014/main" id="{80BF6C86-1D21-73E5-62C7-63CF50A60E2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72847" y="2961522"/>
                      <a:ext cx="1489166" cy="749250"/>
                      <a:chOff x="3573668" y="3722955"/>
                      <a:chExt cx="1489166" cy="749250"/>
                    </a:xfrm>
                  </p:grpSpPr>
                  <p:grpSp>
                    <p:nvGrpSpPr>
                      <p:cNvPr id="66" name="그룹 65">
                        <a:extLst>
                          <a:ext uri="{FF2B5EF4-FFF2-40B4-BE49-F238E27FC236}">
                            <a16:creationId xmlns:a16="http://schemas.microsoft.com/office/drawing/2014/main" id="{3B2098DE-1EB8-F9DB-99FD-A6FC1ECB9C7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21301" y="372295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75" name="정육면체 74">
                          <a:extLst>
                            <a:ext uri="{FF2B5EF4-FFF2-40B4-BE49-F238E27FC236}">
                              <a16:creationId xmlns:a16="http://schemas.microsoft.com/office/drawing/2014/main" id="{11A1C4B3-D4C7-54D9-A3E3-ECD3A855439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76" name="정육면체 75">
                          <a:extLst>
                            <a:ext uri="{FF2B5EF4-FFF2-40B4-BE49-F238E27FC236}">
                              <a16:creationId xmlns:a16="http://schemas.microsoft.com/office/drawing/2014/main" id="{874F93FF-63A4-2857-85EB-30451A5957A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77" name="정육면체 76">
                          <a:extLst>
                            <a:ext uri="{FF2B5EF4-FFF2-40B4-BE49-F238E27FC236}">
                              <a16:creationId xmlns:a16="http://schemas.microsoft.com/office/drawing/2014/main" id="{A0DF514D-4A6E-526B-5AF4-57ABF944BC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67" name="그룹 66">
                        <a:extLst>
                          <a:ext uri="{FF2B5EF4-FFF2-40B4-BE49-F238E27FC236}">
                            <a16:creationId xmlns:a16="http://schemas.microsoft.com/office/drawing/2014/main" id="{86B37894-719B-4ED5-16CB-C014A30C038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696664" y="3846944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72" name="정육면체 71">
                          <a:extLst>
                            <a:ext uri="{FF2B5EF4-FFF2-40B4-BE49-F238E27FC236}">
                              <a16:creationId xmlns:a16="http://schemas.microsoft.com/office/drawing/2014/main" id="{A049D036-FF36-6EC0-EE27-59B4AA3194D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73" name="정육면체 72">
                          <a:extLst>
                            <a:ext uri="{FF2B5EF4-FFF2-40B4-BE49-F238E27FC236}">
                              <a16:creationId xmlns:a16="http://schemas.microsoft.com/office/drawing/2014/main" id="{F0B46A1B-6F95-71A0-9B74-354A16B3EA0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74" name="정육면체 73">
                          <a:extLst>
                            <a:ext uri="{FF2B5EF4-FFF2-40B4-BE49-F238E27FC236}">
                              <a16:creationId xmlns:a16="http://schemas.microsoft.com/office/drawing/2014/main" id="{416CBA26-BC5C-92F3-5D3B-5298AEA337D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68" name="그룹 67">
                        <a:extLst>
                          <a:ext uri="{FF2B5EF4-FFF2-40B4-BE49-F238E27FC236}">
                            <a16:creationId xmlns:a16="http://schemas.microsoft.com/office/drawing/2014/main" id="{B9F7BC78-A313-E62F-7FD5-10385856123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73668" y="397270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69" name="정육면체 68">
                          <a:extLst>
                            <a:ext uri="{FF2B5EF4-FFF2-40B4-BE49-F238E27FC236}">
                              <a16:creationId xmlns:a16="http://schemas.microsoft.com/office/drawing/2014/main" id="{1054A8CB-3CC0-59E0-0527-2525FCD2E87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70" name="정육면체 69">
                          <a:extLst>
                            <a:ext uri="{FF2B5EF4-FFF2-40B4-BE49-F238E27FC236}">
                              <a16:creationId xmlns:a16="http://schemas.microsoft.com/office/drawing/2014/main" id="{7FAF9B03-4520-EC83-E32C-F5B53797C0D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71" name="정육면체 70">
                          <a:extLst>
                            <a:ext uri="{FF2B5EF4-FFF2-40B4-BE49-F238E27FC236}">
                              <a16:creationId xmlns:a16="http://schemas.microsoft.com/office/drawing/2014/main" id="{8A1D75E4-1EAB-477C-1194-F1DF7787D6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</p:grpSp>
              </p:grp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B97B6DB4-7C3C-A8F2-B3F4-A116797354DD}"/>
                      </a:ext>
                    </a:extLst>
                  </p:cNvPr>
                  <p:cNvSpPr txBox="1"/>
                  <p:nvPr/>
                </p:nvSpPr>
                <p:spPr>
                  <a:xfrm>
                    <a:off x="3717187" y="4175088"/>
                    <a:ext cx="796867" cy="3333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ko-KR" sz="11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a:t>Filter 2</a:t>
                    </a:r>
                    <a:endParaRPr kumimoji="1" lang="ko-KR" altLang="en-US" sz="1100">
                      <a:latin typeface="Cambria Math" panose="02040503050406030204" pitchFamily="18" charset="0"/>
                    </a:endParaRPr>
                  </a:p>
                </p:txBody>
              </p:sp>
            </p:grpSp>
            <p:grpSp>
              <p:nvGrpSpPr>
                <p:cNvPr id="19" name="그룹 18">
                  <a:extLst>
                    <a:ext uri="{FF2B5EF4-FFF2-40B4-BE49-F238E27FC236}">
                      <a16:creationId xmlns:a16="http://schemas.microsoft.com/office/drawing/2014/main" id="{EF3F8547-9675-60A2-EE14-F5CC57EA26EE}"/>
                    </a:ext>
                  </a:extLst>
                </p:cNvPr>
                <p:cNvGrpSpPr/>
                <p:nvPr/>
              </p:nvGrpSpPr>
              <p:grpSpPr>
                <a:xfrm>
                  <a:off x="2375216" y="5413749"/>
                  <a:ext cx="724849" cy="849998"/>
                  <a:chOff x="3717187" y="3574013"/>
                  <a:chExt cx="796867" cy="934451"/>
                </a:xfrm>
              </p:grpSpPr>
              <p:grpSp>
                <p:nvGrpSpPr>
                  <p:cNvPr id="20" name="그룹 19">
                    <a:extLst>
                      <a:ext uri="{FF2B5EF4-FFF2-40B4-BE49-F238E27FC236}">
                        <a16:creationId xmlns:a16="http://schemas.microsoft.com/office/drawing/2014/main" id="{5B09282A-79F2-BF88-3D90-65C50915A7E5}"/>
                      </a:ext>
                    </a:extLst>
                  </p:cNvPr>
                  <p:cNvGrpSpPr/>
                  <p:nvPr/>
                </p:nvGrpSpPr>
                <p:grpSpPr>
                  <a:xfrm>
                    <a:off x="3827394" y="3574013"/>
                    <a:ext cx="637203" cy="646054"/>
                    <a:chOff x="3572847" y="2961522"/>
                    <a:chExt cx="1489987" cy="1510683"/>
                  </a:xfrm>
                </p:grpSpPr>
                <p:grpSp>
                  <p:nvGrpSpPr>
                    <p:cNvPr id="22" name="그룹 21">
                      <a:extLst>
                        <a:ext uri="{FF2B5EF4-FFF2-40B4-BE49-F238E27FC236}">
                          <a16:creationId xmlns:a16="http://schemas.microsoft.com/office/drawing/2014/main" id="{F61E896A-96C7-7D87-6242-F54A0DDA38E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73668" y="3722955"/>
                      <a:ext cx="1489166" cy="749250"/>
                      <a:chOff x="3573668" y="3722955"/>
                      <a:chExt cx="1489166" cy="749250"/>
                    </a:xfrm>
                  </p:grpSpPr>
                  <p:grpSp>
                    <p:nvGrpSpPr>
                      <p:cNvPr id="49" name="그룹 48">
                        <a:extLst>
                          <a:ext uri="{FF2B5EF4-FFF2-40B4-BE49-F238E27FC236}">
                            <a16:creationId xmlns:a16="http://schemas.microsoft.com/office/drawing/2014/main" id="{19910AE9-CB56-AACB-4B24-0D3B934302A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21301" y="372295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58" name="정육면체 57">
                          <a:extLst>
                            <a:ext uri="{FF2B5EF4-FFF2-40B4-BE49-F238E27FC236}">
                              <a16:creationId xmlns:a16="http://schemas.microsoft.com/office/drawing/2014/main" id="{1F04FFE4-6F08-06E1-1EEA-02AC2B7C49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59" name="정육면체 58">
                          <a:extLst>
                            <a:ext uri="{FF2B5EF4-FFF2-40B4-BE49-F238E27FC236}">
                              <a16:creationId xmlns:a16="http://schemas.microsoft.com/office/drawing/2014/main" id="{8F34A687-FBD5-0794-E178-88738D9DEB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60" name="정육면체 59">
                          <a:extLst>
                            <a:ext uri="{FF2B5EF4-FFF2-40B4-BE49-F238E27FC236}">
                              <a16:creationId xmlns:a16="http://schemas.microsoft.com/office/drawing/2014/main" id="{BD671ACC-5C1E-99B8-C77A-9DD32C7974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50" name="그룹 49">
                        <a:extLst>
                          <a:ext uri="{FF2B5EF4-FFF2-40B4-BE49-F238E27FC236}">
                            <a16:creationId xmlns:a16="http://schemas.microsoft.com/office/drawing/2014/main" id="{7CA13743-E74C-A508-93CC-420B3866856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696664" y="3846944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55" name="정육면체 54">
                          <a:extLst>
                            <a:ext uri="{FF2B5EF4-FFF2-40B4-BE49-F238E27FC236}">
                              <a16:creationId xmlns:a16="http://schemas.microsoft.com/office/drawing/2014/main" id="{5AA91105-2460-D7D6-9360-CA2310C370B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56" name="정육면체 55">
                          <a:extLst>
                            <a:ext uri="{FF2B5EF4-FFF2-40B4-BE49-F238E27FC236}">
                              <a16:creationId xmlns:a16="http://schemas.microsoft.com/office/drawing/2014/main" id="{B13A3AD6-3C00-4ED2-D28C-38776BB0B6B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57" name="정육면체 56">
                          <a:extLst>
                            <a:ext uri="{FF2B5EF4-FFF2-40B4-BE49-F238E27FC236}">
                              <a16:creationId xmlns:a16="http://schemas.microsoft.com/office/drawing/2014/main" id="{782B4D67-2196-B947-3F65-3361FF47EE2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51" name="그룹 50">
                        <a:extLst>
                          <a:ext uri="{FF2B5EF4-FFF2-40B4-BE49-F238E27FC236}">
                            <a16:creationId xmlns:a16="http://schemas.microsoft.com/office/drawing/2014/main" id="{CABEEAC8-FEB9-8894-547C-1D64B50712B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73668" y="397270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52" name="정육면체 51">
                          <a:extLst>
                            <a:ext uri="{FF2B5EF4-FFF2-40B4-BE49-F238E27FC236}">
                              <a16:creationId xmlns:a16="http://schemas.microsoft.com/office/drawing/2014/main" id="{D016AE7E-6019-3F41-1C41-AA9BD119E4F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53" name="정육면체 52">
                          <a:extLst>
                            <a:ext uri="{FF2B5EF4-FFF2-40B4-BE49-F238E27FC236}">
                              <a16:creationId xmlns:a16="http://schemas.microsoft.com/office/drawing/2014/main" id="{0EAED630-7989-64DB-FEB6-B8461AEBF42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54" name="정육면체 53">
                          <a:extLst>
                            <a:ext uri="{FF2B5EF4-FFF2-40B4-BE49-F238E27FC236}">
                              <a16:creationId xmlns:a16="http://schemas.microsoft.com/office/drawing/2014/main" id="{904C8711-E3CE-6E31-A46F-1531C432A9F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23" name="그룹 22">
                      <a:extLst>
                        <a:ext uri="{FF2B5EF4-FFF2-40B4-BE49-F238E27FC236}">
                          <a16:creationId xmlns:a16="http://schemas.microsoft.com/office/drawing/2014/main" id="{58681C4F-9C4D-945A-BC6A-EBB9AB80DDF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72847" y="3337919"/>
                      <a:ext cx="1489166" cy="749250"/>
                      <a:chOff x="3573668" y="3722955"/>
                      <a:chExt cx="1489166" cy="749250"/>
                    </a:xfrm>
                  </p:grpSpPr>
                  <p:grpSp>
                    <p:nvGrpSpPr>
                      <p:cNvPr id="37" name="그룹 36">
                        <a:extLst>
                          <a:ext uri="{FF2B5EF4-FFF2-40B4-BE49-F238E27FC236}">
                            <a16:creationId xmlns:a16="http://schemas.microsoft.com/office/drawing/2014/main" id="{14C97105-1779-4C6B-E005-4F13D383D97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21301" y="372295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46" name="정육면체 45">
                          <a:extLst>
                            <a:ext uri="{FF2B5EF4-FFF2-40B4-BE49-F238E27FC236}">
                              <a16:creationId xmlns:a16="http://schemas.microsoft.com/office/drawing/2014/main" id="{FE472E05-3591-EB99-1323-DBAD5B4C7E7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47" name="정육면체 46">
                          <a:extLst>
                            <a:ext uri="{FF2B5EF4-FFF2-40B4-BE49-F238E27FC236}">
                              <a16:creationId xmlns:a16="http://schemas.microsoft.com/office/drawing/2014/main" id="{A03256D1-9BC7-2B9A-A92C-1275B17CDF6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48" name="정육면체 47">
                          <a:extLst>
                            <a:ext uri="{FF2B5EF4-FFF2-40B4-BE49-F238E27FC236}">
                              <a16:creationId xmlns:a16="http://schemas.microsoft.com/office/drawing/2014/main" id="{DCACF814-DB28-2E7B-8EAD-4875CB29961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38" name="그룹 37">
                        <a:extLst>
                          <a:ext uri="{FF2B5EF4-FFF2-40B4-BE49-F238E27FC236}">
                            <a16:creationId xmlns:a16="http://schemas.microsoft.com/office/drawing/2014/main" id="{D6D21D53-36EE-E754-7D20-593EFD3C9A1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696664" y="3846944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43" name="정육면체 42">
                          <a:extLst>
                            <a:ext uri="{FF2B5EF4-FFF2-40B4-BE49-F238E27FC236}">
                              <a16:creationId xmlns:a16="http://schemas.microsoft.com/office/drawing/2014/main" id="{B363FBA0-3640-9D02-3734-60D41705542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44" name="정육면체 43">
                          <a:extLst>
                            <a:ext uri="{FF2B5EF4-FFF2-40B4-BE49-F238E27FC236}">
                              <a16:creationId xmlns:a16="http://schemas.microsoft.com/office/drawing/2014/main" id="{2FA0CDDC-D5F1-8ECF-078B-6D26C2E23A3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45" name="정육면체 44">
                          <a:extLst>
                            <a:ext uri="{FF2B5EF4-FFF2-40B4-BE49-F238E27FC236}">
                              <a16:creationId xmlns:a16="http://schemas.microsoft.com/office/drawing/2014/main" id="{BE7EA92B-3DFC-FDD6-7E93-05B5C4539DF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39" name="그룹 38">
                        <a:extLst>
                          <a:ext uri="{FF2B5EF4-FFF2-40B4-BE49-F238E27FC236}">
                            <a16:creationId xmlns:a16="http://schemas.microsoft.com/office/drawing/2014/main" id="{ABCF7409-ED30-B22C-7DC4-7F66B1CC0CC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73668" y="397270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40" name="정육면체 39">
                          <a:extLst>
                            <a:ext uri="{FF2B5EF4-FFF2-40B4-BE49-F238E27FC236}">
                              <a16:creationId xmlns:a16="http://schemas.microsoft.com/office/drawing/2014/main" id="{129D88AA-8933-0E39-A886-B2787051CFB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41" name="정육면체 40">
                          <a:extLst>
                            <a:ext uri="{FF2B5EF4-FFF2-40B4-BE49-F238E27FC236}">
                              <a16:creationId xmlns:a16="http://schemas.microsoft.com/office/drawing/2014/main" id="{6D3651B0-DDEF-6BD9-211F-0B326D394DD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42" name="정육면체 41">
                          <a:extLst>
                            <a:ext uri="{FF2B5EF4-FFF2-40B4-BE49-F238E27FC236}">
                              <a16:creationId xmlns:a16="http://schemas.microsoft.com/office/drawing/2014/main" id="{5DE83D9F-AD4C-DC52-6880-E38F7CFD248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24" name="그룹 23">
                      <a:extLst>
                        <a:ext uri="{FF2B5EF4-FFF2-40B4-BE49-F238E27FC236}">
                          <a16:creationId xmlns:a16="http://schemas.microsoft.com/office/drawing/2014/main" id="{56ABECB1-BC20-8F63-94BC-70EE985EAB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72847" y="2961522"/>
                      <a:ext cx="1489166" cy="749250"/>
                      <a:chOff x="3573668" y="3722955"/>
                      <a:chExt cx="1489166" cy="749250"/>
                    </a:xfrm>
                  </p:grpSpPr>
                  <p:grpSp>
                    <p:nvGrpSpPr>
                      <p:cNvPr id="25" name="그룹 24">
                        <a:extLst>
                          <a:ext uri="{FF2B5EF4-FFF2-40B4-BE49-F238E27FC236}">
                            <a16:creationId xmlns:a16="http://schemas.microsoft.com/office/drawing/2014/main" id="{EC94D3E8-B655-A1BF-6149-39544DC424D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21301" y="372295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34" name="정육면체 33">
                          <a:extLst>
                            <a:ext uri="{FF2B5EF4-FFF2-40B4-BE49-F238E27FC236}">
                              <a16:creationId xmlns:a16="http://schemas.microsoft.com/office/drawing/2014/main" id="{C8FB6869-8222-D702-7F18-A572EB99960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35" name="정육면체 34">
                          <a:extLst>
                            <a:ext uri="{FF2B5EF4-FFF2-40B4-BE49-F238E27FC236}">
                              <a16:creationId xmlns:a16="http://schemas.microsoft.com/office/drawing/2014/main" id="{DCDA70F7-9DC9-835F-936E-1B2CAD9CF82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36" name="정육면체 35">
                          <a:extLst>
                            <a:ext uri="{FF2B5EF4-FFF2-40B4-BE49-F238E27FC236}">
                              <a16:creationId xmlns:a16="http://schemas.microsoft.com/office/drawing/2014/main" id="{396E12DD-DDB3-BEC3-CEC6-FDACA6D6432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26" name="그룹 25">
                        <a:extLst>
                          <a:ext uri="{FF2B5EF4-FFF2-40B4-BE49-F238E27FC236}">
                            <a16:creationId xmlns:a16="http://schemas.microsoft.com/office/drawing/2014/main" id="{DE40C236-8835-73EB-FB94-F369E4425A0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696664" y="3846944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31" name="정육면체 30">
                          <a:extLst>
                            <a:ext uri="{FF2B5EF4-FFF2-40B4-BE49-F238E27FC236}">
                              <a16:creationId xmlns:a16="http://schemas.microsoft.com/office/drawing/2014/main" id="{145263F2-0677-BFDA-6DF7-6F93FED96E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32" name="정육면체 31">
                          <a:extLst>
                            <a:ext uri="{FF2B5EF4-FFF2-40B4-BE49-F238E27FC236}">
                              <a16:creationId xmlns:a16="http://schemas.microsoft.com/office/drawing/2014/main" id="{AE69EA4E-CFEB-FE71-C682-4B2BBC6023D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33" name="정육면체 32">
                          <a:extLst>
                            <a:ext uri="{FF2B5EF4-FFF2-40B4-BE49-F238E27FC236}">
                              <a16:creationId xmlns:a16="http://schemas.microsoft.com/office/drawing/2014/main" id="{425E331D-8204-1148-9427-9849AC3D71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27" name="그룹 26">
                        <a:extLst>
                          <a:ext uri="{FF2B5EF4-FFF2-40B4-BE49-F238E27FC236}">
                            <a16:creationId xmlns:a16="http://schemas.microsoft.com/office/drawing/2014/main" id="{441810A5-5F46-7D0C-C9E5-9D2EBBC887F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73668" y="3972705"/>
                        <a:ext cx="1241533" cy="499500"/>
                        <a:chOff x="3821301" y="3722955"/>
                        <a:chExt cx="1241533" cy="499500"/>
                      </a:xfrm>
                    </p:grpSpPr>
                    <p:sp>
                      <p:nvSpPr>
                        <p:cNvPr id="28" name="정육면체 27">
                          <a:extLst>
                            <a:ext uri="{FF2B5EF4-FFF2-40B4-BE49-F238E27FC236}">
                              <a16:creationId xmlns:a16="http://schemas.microsoft.com/office/drawing/2014/main" id="{F37D3080-C262-BF00-4EC3-569F6D2C6FC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130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29" name="정육면체 28">
                          <a:extLst>
                            <a:ext uri="{FF2B5EF4-FFF2-40B4-BE49-F238E27FC236}">
                              <a16:creationId xmlns:a16="http://schemas.microsoft.com/office/drawing/2014/main" id="{10EFA1B6-9147-394E-D52A-59F93467403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192776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  <p:sp>
                      <p:nvSpPr>
                        <p:cNvPr id="30" name="정육면체 29">
                          <a:extLst>
                            <a:ext uri="{FF2B5EF4-FFF2-40B4-BE49-F238E27FC236}">
                              <a16:creationId xmlns:a16="http://schemas.microsoft.com/office/drawing/2014/main" id="{69A30620-2CFB-1952-C598-0E1BADC5CCA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64251" y="3722955"/>
                          <a:ext cx="498583" cy="499500"/>
                        </a:xfrm>
                        <a:prstGeom prst="cube">
                          <a:avLst/>
                        </a:prstGeom>
                        <a:solidFill>
                          <a:schemeClr val="bg1"/>
                        </a:solidFill>
                        <a:ln w="3175"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ko-KR" altLang="en-US">
                            <a:latin typeface="Cambria Math" panose="02040503050406030204" pitchFamily="18" charset="0"/>
                          </a:endParaRPr>
                        </a:p>
                      </p:txBody>
                    </p:sp>
                  </p:grpSp>
                </p:grpSp>
              </p:grp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98A37CF1-F841-F2DE-D940-A41538832FB9}"/>
                      </a:ext>
                    </a:extLst>
                  </p:cNvPr>
                  <p:cNvSpPr txBox="1"/>
                  <p:nvPr/>
                </p:nvSpPr>
                <p:spPr>
                  <a:xfrm>
                    <a:off x="3717187" y="4175088"/>
                    <a:ext cx="796867" cy="3333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ko-KR" sz="11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a:t>Filter N</a:t>
                    </a:r>
                    <a:endParaRPr kumimoji="1" lang="ko-KR" altLang="en-US" sz="1100">
                      <a:latin typeface="Cambria Math" panose="02040503050406030204" pitchFamily="18" charset="0"/>
                    </a:endParaRPr>
                  </a:p>
                </p:txBody>
              </p:sp>
            </p:grpSp>
          </p:grp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23DD9702-742D-630E-408C-07EF381F1894}"/>
                  </a:ext>
                </a:extLst>
              </p:cNvPr>
              <p:cNvGrpSpPr/>
              <p:nvPr/>
            </p:nvGrpSpPr>
            <p:grpSpPr>
              <a:xfrm>
                <a:off x="3108479" y="3245825"/>
                <a:ext cx="2630315" cy="2721930"/>
                <a:chOff x="6192968" y="3330421"/>
                <a:chExt cx="2891654" cy="2992371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E123AF97-8134-33E5-EE71-2B0CB88FD2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b="69030"/>
                <a:stretch/>
              </p:blipFill>
              <p:spPr>
                <a:xfrm>
                  <a:off x="6192968" y="3330421"/>
                  <a:ext cx="2891654" cy="980936"/>
                </a:xfrm>
                <a:prstGeom prst="rect">
                  <a:avLst/>
                </a:prstGeom>
              </p:spPr>
            </p:pic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7AFB9DCD-1EDF-EBA5-3F4C-E6E637D726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t="51381" b="30511"/>
                <a:stretch/>
              </p:blipFill>
              <p:spPr>
                <a:xfrm>
                  <a:off x="6192968" y="4518853"/>
                  <a:ext cx="2891654" cy="573539"/>
                </a:xfrm>
                <a:prstGeom prst="rect">
                  <a:avLst/>
                </a:prstGeom>
              </p:spPr>
            </p:pic>
            <p:pic>
              <p:nvPicPr>
                <p:cNvPr id="15" name="그림 14">
                  <a:extLst>
                    <a:ext uri="{FF2B5EF4-FFF2-40B4-BE49-F238E27FC236}">
                      <a16:creationId xmlns:a16="http://schemas.microsoft.com/office/drawing/2014/main" id="{302611DB-6774-FEF4-8A76-41A1E67115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t="72002" b="1"/>
                <a:stretch/>
              </p:blipFill>
              <p:spPr>
                <a:xfrm>
                  <a:off x="6192968" y="5436016"/>
                  <a:ext cx="2891654" cy="886776"/>
                </a:xfrm>
                <a:prstGeom prst="rect">
                  <a:avLst/>
                </a:prstGeom>
              </p:spPr>
            </p:pic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C1E56EE-5290-E6D7-6EDB-6622BD41F8BB}"/>
                  </a:ext>
                </a:extLst>
              </p:cNvPr>
              <p:cNvSpPr txBox="1"/>
              <p:nvPr/>
            </p:nvSpPr>
            <p:spPr>
              <a:xfrm>
                <a:off x="3160185" y="3057081"/>
                <a:ext cx="1334870" cy="3567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dirty="0">
                    <a:solidFill>
                      <a:srgbClr val="FF4C4B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Layer-wise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2349D6E-2003-48E7-A814-B4A4E80C9579}"/>
                  </a:ext>
                </a:extLst>
              </p:cNvPr>
              <p:cNvSpPr txBox="1"/>
              <p:nvPr/>
            </p:nvSpPr>
            <p:spPr>
              <a:xfrm>
                <a:off x="4388683" y="3067443"/>
                <a:ext cx="1404777" cy="3567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dirty="0">
                    <a:solidFill>
                      <a:srgbClr val="00B05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Channel-wise</a:t>
                </a:r>
                <a:endParaRPr kumimoji="1" lang="ko-KR" altLang="en-US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</p:txBody>
          </p:sp>
        </p:grpSp>
        <p:sp>
          <p:nvSpPr>
            <p:cNvPr id="4" name="Rectangle 167">
              <a:extLst>
                <a:ext uri="{FF2B5EF4-FFF2-40B4-BE49-F238E27FC236}">
                  <a16:creationId xmlns:a16="http://schemas.microsoft.com/office/drawing/2014/main" id="{0666A9B8-3B24-5925-5C2F-FA532CBF14F5}"/>
                </a:ext>
              </a:extLst>
            </p:cNvPr>
            <p:cNvSpPr/>
            <p:nvPr/>
          </p:nvSpPr>
          <p:spPr>
            <a:xfrm>
              <a:off x="5683971" y="3457021"/>
              <a:ext cx="240293" cy="520935"/>
            </a:xfrm>
            <a:prstGeom prst="rect">
              <a:avLst/>
            </a:prstGeom>
            <a:solidFill>
              <a:srgbClr val="FF00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168">
              <a:extLst>
                <a:ext uri="{FF2B5EF4-FFF2-40B4-BE49-F238E27FC236}">
                  <a16:creationId xmlns:a16="http://schemas.microsoft.com/office/drawing/2014/main" id="{4FFB5DAC-438F-EFBC-8723-F3B1CF298EF7}"/>
                </a:ext>
              </a:extLst>
            </p:cNvPr>
            <p:cNvSpPr/>
            <p:nvPr/>
          </p:nvSpPr>
          <p:spPr>
            <a:xfrm>
              <a:off x="6461708" y="3454774"/>
              <a:ext cx="240293" cy="520935"/>
            </a:xfrm>
            <a:prstGeom prst="rect">
              <a:avLst/>
            </a:prstGeom>
            <a:solidFill>
              <a:srgbClr val="FF00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169">
              <a:extLst>
                <a:ext uri="{FF2B5EF4-FFF2-40B4-BE49-F238E27FC236}">
                  <a16:creationId xmlns:a16="http://schemas.microsoft.com/office/drawing/2014/main" id="{F1952D4C-9B65-544C-D097-BAC271BBED89}"/>
                </a:ext>
              </a:extLst>
            </p:cNvPr>
            <p:cNvSpPr/>
            <p:nvPr/>
          </p:nvSpPr>
          <p:spPr>
            <a:xfrm>
              <a:off x="5679207" y="5215679"/>
              <a:ext cx="164379" cy="340096"/>
            </a:xfrm>
            <a:prstGeom prst="rect">
              <a:avLst/>
            </a:prstGeom>
            <a:solidFill>
              <a:srgbClr val="FF00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170">
              <a:extLst>
                <a:ext uri="{FF2B5EF4-FFF2-40B4-BE49-F238E27FC236}">
                  <a16:creationId xmlns:a16="http://schemas.microsoft.com/office/drawing/2014/main" id="{236B8FD6-223B-8BDD-5128-629FE764DF7E}"/>
                </a:ext>
              </a:extLst>
            </p:cNvPr>
            <p:cNvSpPr/>
            <p:nvPr/>
          </p:nvSpPr>
          <p:spPr>
            <a:xfrm>
              <a:off x="6567488" y="5213432"/>
              <a:ext cx="137983" cy="340096"/>
            </a:xfrm>
            <a:prstGeom prst="rect">
              <a:avLst/>
            </a:prstGeom>
            <a:solidFill>
              <a:srgbClr val="FF00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8" name="표 3">
                <a:extLst>
                  <a:ext uri="{FF2B5EF4-FFF2-40B4-BE49-F238E27FC236}">
                    <a16:creationId xmlns:a16="http://schemas.microsoft.com/office/drawing/2014/main" id="{C47595FF-AB95-F106-67DB-0D40572B39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80137404"/>
                  </p:ext>
                </p:extLst>
              </p:nvPr>
            </p:nvGraphicFramePr>
            <p:xfrm>
              <a:off x="1366261" y="3356055"/>
              <a:ext cx="4055781" cy="237742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35906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6882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013945">
                      <a:extLst>
                        <a:ext uri="{9D8B030D-6E8A-4147-A177-3AD203B41FA5}">
                          <a16:colId xmlns:a16="http://schemas.microsoft.com/office/drawing/2014/main" val="1884446494"/>
                        </a:ext>
                      </a:extLst>
                    </a:gridCol>
                    <a:gridCol w="1013945">
                      <a:extLst>
                        <a:ext uri="{9D8B030D-6E8A-4147-A177-3AD203B41FA5}">
                          <a16:colId xmlns:a16="http://schemas.microsoft.com/office/drawing/2014/main" val="3158837903"/>
                        </a:ext>
                      </a:extLst>
                    </a:gridCol>
                  </a:tblGrid>
                  <a:tr h="173057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Model</a:t>
                          </a:r>
                          <a:endParaRPr lang="ko-KR" altLang="en-US" sz="14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0" marB="0" anchor="ctr"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FP32</a:t>
                          </a:r>
                          <a:endParaRPr lang="ko-KR" altLang="en-US" sz="14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0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altLang="ko-KR" sz="14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8-bit Quantization</a:t>
                          </a:r>
                        </a:p>
                      </a:txBody>
                      <a:tcPr marL="91445" marR="91445" marT="0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/>
                        </a:p>
                      </a:txBody>
                      <a:tcPr marL="91445" marR="91445" marT="45719" marB="45719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73057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altLang="ko-KR" sz="1400" b="0" i="0" u="none" strike="noStrike" cap="none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Layer</a:t>
                          </a:r>
                          <a:endParaRPr lang="ko-KR" altLang="en-US" sz="1400" b="0" i="0" u="none" strike="noStrike" cap="none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0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altLang="ko-KR" sz="1400" b="0" i="0" u="none" strike="noStrike" cap="none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Channel</a:t>
                          </a:r>
                          <a:endParaRPr lang="ko-KR" altLang="en-US" sz="1400" b="0" i="0" u="none" strike="noStrike" cap="none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0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52047896"/>
                      </a:ext>
                    </a:extLst>
                  </a:tr>
                  <a:tr h="240703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i="0" u="none" strike="noStrike" cap="none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ResNet50</a:t>
                          </a:r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b="0" i="1" u="none" strike="noStrike" cap="none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76.13%</m:t>
                                </m:r>
                              </m:oMath>
                            </m:oMathPara>
                          </a14:m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b="0" i="1" u="none" strike="noStrike" cap="none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−0.12%</m:t>
                                </m:r>
                              </m:oMath>
                            </m:oMathPara>
                          </a14:m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b="0" i="1" u="none" strike="noStrike" cap="none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−0.03%</m:t>
                                </m:r>
                              </m:oMath>
                            </m:oMathPara>
                          </a14:m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40701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en-US" sz="1200" b="0" i="0" u="none" strike="noStrike" cap="none" noProof="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DenseNet169</a:t>
                          </a:r>
                          <a:endParaRPr 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8" marB="45718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u="none" strike="noStrike" cap="none" noProof="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75.60% </m:t>
                                </m:r>
                              </m:oMath>
                            </m:oMathPara>
                          </a14:m>
                          <a:endParaRPr 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8" marB="45718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u="none" strike="noStrike" cap="none" noProof="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−0.08%</m:t>
                                </m:r>
                              </m:oMath>
                            </m:oMathPara>
                          </a14:m>
                          <a:endParaRPr 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8" marB="45718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u="none" strike="noStrike" cap="none" noProof="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−0.00%</m:t>
                                </m:r>
                              </m:oMath>
                            </m:oMathPara>
                          </a14:m>
                          <a:endParaRPr 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8" marB="45718" anchor="ctr"/>
                    </a:tc>
                    <a:extLst>
                      <a:ext uri="{0D108BD9-81ED-4DB2-BD59-A6C34878D82A}">
                        <a16:rowId xmlns:a16="http://schemas.microsoft.com/office/drawing/2014/main" val="1757654617"/>
                      </a:ext>
                    </a:extLst>
                  </a:tr>
                  <a:tr h="240699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en-US" sz="1200" b="0" i="0" u="none" strike="noStrike" cap="none" noProof="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Inception V3</a:t>
                          </a:r>
                          <a:endParaRPr 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7" marB="45717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u="none" strike="noStrike" cap="none" noProof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77.29%</m:t>
                                </m:r>
                              </m:oMath>
                            </m:oMathPara>
                          </a14:m>
                          <a:endParaRPr lang="en-US" sz="1200" b="0" i="0" u="none" strike="noStrike" cap="none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7" marB="45717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u="none" strike="noStrike" cap="none" noProof="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−0.40%</m:t>
                                </m:r>
                              </m:oMath>
                            </m:oMathPara>
                          </a14:m>
                          <a:endParaRPr 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7" marB="45717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u="none" strike="noStrike" cap="none" noProof="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−0.11%</m:t>
                                </m:r>
                              </m:oMath>
                            </m:oMathPara>
                          </a14:m>
                          <a:endParaRPr 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7" marB="45717" anchor="ctr"/>
                    </a:tc>
                    <a:extLst>
                      <a:ext uri="{0D108BD9-81ED-4DB2-BD59-A6C34878D82A}">
                        <a16:rowId xmlns:a16="http://schemas.microsoft.com/office/drawing/2014/main" val="2574540168"/>
                      </a:ext>
                    </a:extLst>
                  </a:tr>
                  <a:tr h="240703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i="0" u="none" strike="noStrike" cap="none" dirty="0" err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MobileNet</a:t>
                          </a:r>
                          <a:r>
                            <a:rPr lang="en-US" altLang="ko-KR" sz="1200" b="0" i="0" u="none" strike="noStrike" cap="none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 V2</a:t>
                          </a:r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b="0" i="1" u="none" strike="noStrike" cap="none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71.88%</m:t>
                                </m:r>
                              </m:oMath>
                            </m:oMathPara>
                          </a14:m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b="0" i="1" u="none" strike="noStrike" cap="none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−1.66%</m:t>
                                </m:r>
                              </m:oMath>
                            </m:oMathPara>
                          </a14:m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b="0" i="1" u="none" strike="noStrike" cap="none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−0.79%</m:t>
                                </m:r>
                              </m:oMath>
                            </m:oMathPara>
                          </a14:m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97324339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i="0" u="none" strike="noStrike" cap="none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EfficientNet-B2</a:t>
                          </a:r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b="0" i="1" u="none" strike="noStrike" cap="none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80.61%</m:t>
                                </m:r>
                              </m:oMath>
                            </m:oMathPara>
                          </a14:m>
                          <a:endParaRPr lang="ko-KR" altLang="en-US" sz="1200" b="0" i="0" u="none" strike="noStrike" cap="none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b="0" i="1" u="none" strike="noStrike" cap="none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−0.17%</m:t>
                                </m:r>
                              </m:oMath>
                            </m:oMathPara>
                          </a14:m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b="0" i="1" u="none" strike="noStrike" cap="none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  <a:sym typeface="Arial"/>
                                  </a:rPr>
                                  <m:t>−0.03%</m:t>
                                </m:r>
                              </m:oMath>
                            </m:oMathPara>
                          </a14:m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2499227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RegNetX-8GF</a:t>
                          </a:r>
                          <a:endParaRPr lang="ko-KR" altLang="en-US" sz="12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i="1" dirty="0" smtClean="0">
                                    <a:latin typeface="Cambria Math" panose="02040503050406030204" pitchFamily="18" charset="0"/>
                                  </a:rPr>
                                  <m:t>79.34%</m:t>
                                </m:r>
                              </m:oMath>
                            </m:oMathPara>
                          </a14:m>
                          <a:endParaRPr lang="ko-KR" altLang="en-US" sz="1200" dirty="0"/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i="1" dirty="0" smtClean="0">
                                    <a:latin typeface="Cambria Math" panose="02040503050406030204" pitchFamily="18" charset="0"/>
                                  </a:rPr>
                                  <m:t>−0.05%</m:t>
                                </m:r>
                              </m:oMath>
                            </m:oMathPara>
                          </a14:m>
                          <a:endParaRPr lang="ko-KR" altLang="en-US" sz="1200" dirty="0"/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2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+0.04%</m:t>
                                </m:r>
                              </m:oMath>
                            </m:oMathPara>
                          </a14:m>
                          <a:endParaRPr lang="ko-KR" altLang="en-US" sz="12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91445" marR="91445" marT="45719" marB="45719" anchor="ctr"/>
                    </a:tc>
                    <a:extLst>
                      <a:ext uri="{0D108BD9-81ED-4DB2-BD59-A6C34878D82A}">
                        <a16:rowId xmlns:a16="http://schemas.microsoft.com/office/drawing/2014/main" val="1720628235"/>
                      </a:ext>
                    </a:extLst>
                  </a:tr>
                  <a:tr h="240703"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b="1" dirty="0">
                              <a:solidFill>
                                <a:schemeClr val="bg1">
                                  <a:lumMod val="9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Average</a:t>
                          </a:r>
                          <a:endParaRPr lang="ko-KR" altLang="en-US" sz="1400" b="1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800" dirty="0"/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400" i="1" dirty="0" smtClean="0">
                                    <a:solidFill>
                                      <a:schemeClr val="bg1">
                                        <a:lumMod val="9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−0.41%</m:t>
                                </m:r>
                              </m:oMath>
                            </m:oMathPara>
                          </a14:m>
                          <a:endParaRPr lang="ko-KR" altLang="en-US" sz="14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400" b="1" i="1" dirty="0" smtClean="0">
                                    <a:solidFill>
                                      <a:srgbClr val="FF4C4B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sz="1400" b="1" i="1" dirty="0" smtClean="0">
                                    <a:solidFill>
                                      <a:srgbClr val="FF4C4B"/>
                                    </a:solidFill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altLang="ko-KR" sz="1400" b="1" i="1" dirty="0" smtClean="0">
                                    <a:solidFill>
                                      <a:srgbClr val="FF4C4B"/>
                                    </a:solidFill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altLang="ko-KR" sz="1400" b="1" i="1" dirty="0" smtClean="0">
                                    <a:solidFill>
                                      <a:srgbClr val="FF4C4B"/>
                                    </a:solidFill>
                                    <a:latin typeface="Cambria Math" panose="02040503050406030204" pitchFamily="18" charset="0"/>
                                  </a:rPr>
                                  <m:t>𝟏𝟓</m:t>
                                </m:r>
                                <m:r>
                                  <a:rPr lang="en-US" altLang="ko-KR" sz="1400" b="1" i="1" dirty="0" smtClean="0">
                                    <a:solidFill>
                                      <a:srgbClr val="FF4C4B"/>
                                    </a:solidFill>
                                    <a:latin typeface="Cambria Math" panose="02040503050406030204" pitchFamily="18" charset="0"/>
                                  </a:rPr>
                                  <m:t>%</m:t>
                                </m:r>
                              </m:oMath>
                            </m:oMathPara>
                          </a14:m>
                          <a:endParaRPr lang="ko-KR" altLang="en-US" sz="1400" b="1" dirty="0">
                            <a:solidFill>
                              <a:srgbClr val="FF4C4B"/>
                            </a:solidFill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573741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8" name="표 3">
                <a:extLst>
                  <a:ext uri="{FF2B5EF4-FFF2-40B4-BE49-F238E27FC236}">
                    <a16:creationId xmlns:a16="http://schemas.microsoft.com/office/drawing/2014/main" id="{C47595FF-AB95-F106-67DB-0D40572B39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80137404"/>
                  </p:ext>
                </p:extLst>
              </p:nvPr>
            </p:nvGraphicFramePr>
            <p:xfrm>
              <a:off x="1366261" y="3356055"/>
              <a:ext cx="4055781" cy="237742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35906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66882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013945">
                      <a:extLst>
                        <a:ext uri="{9D8B030D-6E8A-4147-A177-3AD203B41FA5}">
                          <a16:colId xmlns:a16="http://schemas.microsoft.com/office/drawing/2014/main" val="1884446494"/>
                        </a:ext>
                      </a:extLst>
                    </a:gridCol>
                    <a:gridCol w="1013945">
                      <a:extLst>
                        <a:ext uri="{9D8B030D-6E8A-4147-A177-3AD203B41FA5}">
                          <a16:colId xmlns:a16="http://schemas.microsoft.com/office/drawing/2014/main" val="3158837903"/>
                        </a:ext>
                      </a:extLst>
                    </a:gridCol>
                  </a:tblGrid>
                  <a:tr h="21336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Model</a:t>
                          </a:r>
                          <a:endParaRPr lang="ko-KR" altLang="en-US" sz="14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0" marB="0" anchor="ctr"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FP32</a:t>
                          </a:r>
                          <a:endParaRPr lang="ko-KR" altLang="en-US" sz="14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0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altLang="ko-KR" sz="14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8-bit Quantization</a:t>
                          </a:r>
                        </a:p>
                      </a:txBody>
                      <a:tcPr marL="91445" marR="91445" marT="0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/>
                        </a:p>
                      </a:txBody>
                      <a:tcPr marL="91445" marR="91445" marT="45719" marB="45719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1336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altLang="ko-KR" sz="1400" b="0" i="0" u="none" strike="noStrike" cap="none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Layer</a:t>
                          </a:r>
                          <a:endParaRPr lang="ko-KR" altLang="en-US" sz="1400" b="0" i="0" u="none" strike="noStrike" cap="none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0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altLang="ko-KR" sz="1400" b="0" i="0" u="none" strike="noStrike" cap="none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Channel</a:t>
                          </a:r>
                          <a:endParaRPr lang="ko-KR" altLang="en-US" sz="1400" b="0" i="0" u="none" strike="noStrike" cap="none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0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52047896"/>
                      </a:ext>
                    </a:extLst>
                  </a:tr>
                  <a:tr h="27431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i="0" u="none" strike="noStrike" cap="none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ResNet50</a:t>
                          </a:r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5"/>
                          <a:stretch>
                            <a:fillRect l="-203636" t="-177778" r="-304545" b="-63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5"/>
                          <a:stretch>
                            <a:fillRect l="-200000" t="-177778" r="-100599" b="-63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5"/>
                          <a:stretch>
                            <a:fillRect l="-301807" t="-177778" r="-1205" b="-63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74316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en-US" sz="1200" b="0" i="0" u="none" strike="noStrike" cap="none" noProof="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DenseNet169</a:t>
                          </a:r>
                          <a:endParaRPr 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8" marB="45718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4" marR="91444" marT="45718" marB="45718" anchor="ctr">
                        <a:blipFill>
                          <a:blip r:embed="rId5"/>
                          <a:stretch>
                            <a:fillRect l="-203636" t="-277778" r="-304545" b="-53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4" marR="91444" marT="45718" marB="45718" anchor="ctr">
                        <a:blipFill>
                          <a:blip r:embed="rId5"/>
                          <a:stretch>
                            <a:fillRect l="-200000" t="-277778" r="-100599" b="-53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4" marR="91444" marT="45718" marB="45718" anchor="ctr">
                        <a:blipFill>
                          <a:blip r:embed="rId5"/>
                          <a:stretch>
                            <a:fillRect l="-301807" t="-277778" r="-1205" b="-53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57654617"/>
                      </a:ext>
                    </a:extLst>
                  </a:tr>
                  <a:tr h="274314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en-US" sz="1200" b="0" i="0" u="none" strike="noStrike" cap="none" noProof="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Inception V3</a:t>
                          </a:r>
                          <a:endParaRPr 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  <a:sym typeface="Arial"/>
                          </a:endParaRPr>
                        </a:p>
                      </a:txBody>
                      <a:tcPr marL="91444" marR="91444" marT="45717" marB="45717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4" marR="91444" marT="45717" marB="45717" anchor="ctr">
                        <a:blipFill>
                          <a:blip r:embed="rId5"/>
                          <a:stretch>
                            <a:fillRect l="-203636" t="-369565" r="-304545" b="-4217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4" marR="91444" marT="45717" marB="45717" anchor="ctr">
                        <a:blipFill>
                          <a:blip r:embed="rId5"/>
                          <a:stretch>
                            <a:fillRect l="-200000" t="-369565" r="-100599" b="-4217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4" marR="91444" marT="45717" marB="45717" anchor="ctr">
                        <a:blipFill>
                          <a:blip r:embed="rId5"/>
                          <a:stretch>
                            <a:fillRect l="-301807" t="-369565" r="-1205" b="-42173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74540168"/>
                      </a:ext>
                    </a:extLst>
                  </a:tr>
                  <a:tr h="27431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i="0" u="none" strike="noStrike" cap="none" dirty="0" err="1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MobileNet</a:t>
                          </a:r>
                          <a:r>
                            <a:rPr lang="en-US" altLang="ko-KR" sz="1200" b="0" i="0" u="none" strike="noStrike" cap="none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 V2</a:t>
                          </a:r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203636" t="-480000" r="-304545" b="-33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200000" t="-480000" r="-100599" b="-33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301807" t="-480000" r="-1205" b="-33111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73243391"/>
                      </a:ext>
                    </a:extLst>
                  </a:tr>
                  <a:tr h="27431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i="0" u="none" strike="noStrike" cap="none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  <a:sym typeface="Arial"/>
                            </a:rPr>
                            <a:t>EfficientNet-B2</a:t>
                          </a:r>
                          <a:endParaRPr lang="ko-KR" altLang="en-US" sz="1200" b="0" i="0" u="none" strike="noStrike" cap="none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  <a:sym typeface="Arial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203636" t="-580000" r="-304545" b="-23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200000" t="-580000" r="-100599" b="-23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301807" t="-580000" r="-1205" b="-23111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99227008"/>
                      </a:ext>
                    </a:extLst>
                  </a:tr>
                  <a:tr h="27431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RegNetX-8GF</a:t>
                          </a:r>
                          <a:endParaRPr lang="ko-KR" altLang="en-US" sz="1200" dirty="0"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203636" t="-680000" r="-304545" b="-13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200000" t="-680000" r="-100599" b="-13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301807" t="-680000" r="-1205" b="-13111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20628235"/>
                      </a:ext>
                    </a:extLst>
                  </a:tr>
                  <a:tr h="304798"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b="1" dirty="0">
                              <a:solidFill>
                                <a:schemeClr val="bg1">
                                  <a:lumMod val="9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a:t>Average</a:t>
                          </a:r>
                          <a:endParaRPr lang="ko-KR" altLang="en-US" sz="1400" b="1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Cambria Math" panose="02040503050406030204" pitchFamily="18" charset="0"/>
                          </a:endParaRPr>
                        </a:p>
                      </a:txBody>
                      <a:tcPr marL="91445" marR="91445" marT="45719" marB="45719" anchor="ctr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800" dirty="0"/>
                        </a:p>
                      </a:txBody>
                      <a:tcPr marL="91445" marR="91445" marT="45719" marB="45719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200000" t="-702000" r="-100599" b="-1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45" marR="91445" marT="45719" marB="45719" anchor="ctr">
                        <a:blipFill>
                          <a:blip r:embed="rId5"/>
                          <a:stretch>
                            <a:fillRect l="-301807" t="-702000" r="-1205" b="-18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5737414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69" name="TextBox 168">
            <a:extLst>
              <a:ext uri="{FF2B5EF4-FFF2-40B4-BE49-F238E27FC236}">
                <a16:creationId xmlns:a16="http://schemas.microsoft.com/office/drawing/2014/main" id="{FB4962ED-4EB5-AD41-1894-36E17B2575D0}"/>
              </a:ext>
            </a:extLst>
          </p:cNvPr>
          <p:cNvSpPr txBox="1"/>
          <p:nvPr/>
        </p:nvSpPr>
        <p:spPr>
          <a:xfrm>
            <a:off x="1280641" y="5743341"/>
            <a:ext cx="44471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A comparison of accuracy degradation between layer- and channel-wise quantization  (uniform quantization)</a:t>
            </a:r>
            <a:endParaRPr lang="ko-KR" altLang="en-US" kern="1200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76328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7BD29E32-16E1-1F8F-73EB-7C7B663D9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Arrow: Pentagon 33">
            <a:extLst>
              <a:ext uri="{FF2B5EF4-FFF2-40B4-BE49-F238E27FC236}">
                <a16:creationId xmlns:a16="http://schemas.microsoft.com/office/drawing/2014/main" id="{686BFC2A-39A4-CB84-5806-8D73B51F2403}"/>
              </a:ext>
            </a:extLst>
          </p:cNvPr>
          <p:cNvSpPr/>
          <p:nvPr/>
        </p:nvSpPr>
        <p:spPr>
          <a:xfrm rot="5400000">
            <a:off x="5489080" y="-1091231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0CDFE900-66F1-5184-A994-75C04870E3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/>
              <a:t>Conclusion</a:t>
            </a:r>
            <a:endParaRPr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B13672AE-5510-3868-6488-C275E82ED41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EC8A8C-4467-E878-298C-CB6AF58AEBEB}"/>
              </a:ext>
            </a:extLst>
          </p:cNvPr>
          <p:cNvCxnSpPr/>
          <p:nvPr/>
        </p:nvCxnSpPr>
        <p:spPr>
          <a:xfrm flipV="1">
            <a:off x="2660650" y="1728808"/>
            <a:ext cx="1949450" cy="1016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E97279F-77BA-E642-9BF1-15AB476FFC19}"/>
              </a:ext>
            </a:extLst>
          </p:cNvPr>
          <p:cNvSpPr txBox="1"/>
          <p:nvPr/>
        </p:nvSpPr>
        <p:spPr>
          <a:xfrm>
            <a:off x="1241704" y="3131689"/>
            <a:ext cx="977076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Our Solution – </a:t>
            </a:r>
            <a:r>
              <a:rPr lang="en-US" sz="2400" b="1" dirty="0" err="1"/>
              <a:t>PoP</a:t>
            </a:r>
            <a:r>
              <a:rPr lang="en-US" sz="2400" b="1" dirty="0"/>
              <a:t>-ECC</a:t>
            </a:r>
            <a:br>
              <a:rPr lang="en-US" sz="2400" dirty="0"/>
            </a:br>
            <a:r>
              <a:rPr lang="en-US" sz="2000" b="1" dirty="0"/>
              <a:t>Robust</a:t>
            </a:r>
            <a:r>
              <a:rPr lang="en-US" sz="2000" dirty="0"/>
              <a:t> and </a:t>
            </a:r>
            <a:r>
              <a:rPr lang="en-US" sz="2000" b="1" dirty="0"/>
              <a:t>flexible</a:t>
            </a:r>
            <a:r>
              <a:rPr lang="en-US" sz="2000" dirty="0"/>
              <a:t> Two-level ECC: </a:t>
            </a:r>
            <a:r>
              <a:rPr lang="en-US" sz="2000" b="1" dirty="0"/>
              <a:t>Virtual Parities </a:t>
            </a:r>
            <a:r>
              <a:rPr lang="en-US" sz="2000" dirty="0"/>
              <a:t>+ </a:t>
            </a:r>
            <a:r>
              <a:rPr lang="en-US" sz="2000" b="1" dirty="0"/>
              <a:t>Parities of Parities</a:t>
            </a:r>
            <a:br>
              <a:rPr lang="en-US" sz="2000" dirty="0"/>
            </a:br>
            <a:r>
              <a:rPr lang="en-US" sz="2000" b="1" dirty="0"/>
              <a:t>Effectively mitigates MCUs </a:t>
            </a:r>
            <a:r>
              <a:rPr lang="en-US" sz="2000" dirty="0"/>
              <a:t>with </a:t>
            </a:r>
            <a:r>
              <a:rPr lang="en-US" sz="2000" b="1" dirty="0"/>
              <a:t>minimal overhead</a:t>
            </a:r>
            <a:endParaRPr lang="en-US" sz="24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415BC3F-AEB8-4920-D884-AD4D45B2F262}"/>
              </a:ext>
            </a:extLst>
          </p:cNvPr>
          <p:cNvSpPr txBox="1"/>
          <p:nvPr/>
        </p:nvSpPr>
        <p:spPr>
          <a:xfrm>
            <a:off x="1239191" y="5793872"/>
            <a:ext cx="97807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p to 31.62× better DAE tolerance</a:t>
            </a:r>
            <a:br>
              <a:rPr lang="en-US" sz="2400" b="1" dirty="0">
                <a:solidFill>
                  <a:srgbClr val="FFFFFF"/>
                </a:solidFill>
              </a:rPr>
            </a:br>
            <a:r>
              <a:rPr lang="en-US" sz="2400" b="1" dirty="0">
                <a:solidFill>
                  <a:srgbClr val="FFFFFF"/>
                </a:solidFill>
              </a:rPr>
              <a:t>Higher accuracy with negligible delay, area, and power cost</a:t>
            </a:r>
          </a:p>
        </p:txBody>
      </p:sp>
      <p:sp>
        <p:nvSpPr>
          <p:cNvPr id="2" name="Arrow: Pentagon 5">
            <a:extLst>
              <a:ext uri="{FF2B5EF4-FFF2-40B4-BE49-F238E27FC236}">
                <a16:creationId xmlns:a16="http://schemas.microsoft.com/office/drawing/2014/main" id="{8D62B38A-5DA8-1F84-0059-CFFA028E55FF}"/>
              </a:ext>
            </a:extLst>
          </p:cNvPr>
          <p:cNvSpPr/>
          <p:nvPr/>
        </p:nvSpPr>
        <p:spPr>
          <a:xfrm rot="5400000">
            <a:off x="5479084" y="-2352225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28B838-921B-C615-5D71-95E962F1873F}"/>
              </a:ext>
            </a:extLst>
          </p:cNvPr>
          <p:cNvSpPr txBox="1"/>
          <p:nvPr/>
        </p:nvSpPr>
        <p:spPr>
          <a:xfrm>
            <a:off x="1255756" y="2087041"/>
            <a:ext cx="9780763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/>
              <a:t>Technology </a:t>
            </a:r>
            <a:r>
              <a:rPr lang="en-US" sz="2400" dirty="0"/>
              <a:t>scaling =&gt; Rising </a:t>
            </a:r>
            <a:r>
              <a:rPr lang="en-US" sz="2400" b="1" dirty="0"/>
              <a:t>soft </a:t>
            </a:r>
            <a:r>
              <a:rPr lang="en-US" sz="2400" b="1"/>
              <a:t>error rates</a:t>
            </a:r>
            <a:br>
              <a:rPr lang="en-US" sz="2000" dirty="0"/>
            </a:br>
            <a:r>
              <a:rPr lang="en-US" sz="2000"/>
              <a:t>“</a:t>
            </a:r>
            <a:r>
              <a:rPr lang="en-US" sz="2000" b="1"/>
              <a:t>Multi-Cell </a:t>
            </a:r>
            <a:r>
              <a:rPr lang="en-US" sz="2000" b="1" dirty="0"/>
              <a:t>Upsets </a:t>
            </a:r>
            <a:r>
              <a:rPr lang="en-US" sz="2000" b="1"/>
              <a:t>(MCUs</a:t>
            </a:r>
            <a:r>
              <a:rPr lang="en-US" sz="2000" b="1" dirty="0"/>
              <a:t>)</a:t>
            </a:r>
            <a:r>
              <a:rPr lang="en-US" sz="2000" dirty="0"/>
              <a:t> now common”</a:t>
            </a:r>
            <a:br>
              <a:rPr lang="en-US" sz="200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011725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1E52A385-FA08-AB59-3F83-E355A12CB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Pentagon 1">
            <a:extLst>
              <a:ext uri="{FF2B5EF4-FFF2-40B4-BE49-F238E27FC236}">
                <a16:creationId xmlns:a16="http://schemas.microsoft.com/office/drawing/2014/main" id="{F6EAD3FB-DB61-CFFC-8610-B444F31CC552}"/>
              </a:ext>
            </a:extLst>
          </p:cNvPr>
          <p:cNvSpPr/>
          <p:nvPr/>
        </p:nvSpPr>
        <p:spPr>
          <a:xfrm rot="5400000">
            <a:off x="5501969" y="171606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Pentagon 33">
            <a:extLst>
              <a:ext uri="{FF2B5EF4-FFF2-40B4-BE49-F238E27FC236}">
                <a16:creationId xmlns:a16="http://schemas.microsoft.com/office/drawing/2014/main" id="{C7AB4DE2-10B1-BE98-4B11-29594E11FAEE}"/>
              </a:ext>
            </a:extLst>
          </p:cNvPr>
          <p:cNvSpPr/>
          <p:nvPr/>
        </p:nvSpPr>
        <p:spPr>
          <a:xfrm rot="5400000">
            <a:off x="5489080" y="-1091231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C53231FB-C415-A16A-D33B-B6D4B7DEC3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/>
              <a:t>Conclusion</a:t>
            </a:r>
            <a:endParaRPr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074ED010-1179-655B-7756-1B65A4FBAB0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870068C-4FBC-572A-3362-DD220B7E3BCB}"/>
              </a:ext>
            </a:extLst>
          </p:cNvPr>
          <p:cNvCxnSpPr/>
          <p:nvPr/>
        </p:nvCxnSpPr>
        <p:spPr>
          <a:xfrm flipV="1">
            <a:off x="2660650" y="1728808"/>
            <a:ext cx="1949450" cy="1016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6FC5E83-194E-F7EB-8BF2-F59EDA279FEF}"/>
              </a:ext>
            </a:extLst>
          </p:cNvPr>
          <p:cNvSpPr txBox="1"/>
          <p:nvPr/>
        </p:nvSpPr>
        <p:spPr>
          <a:xfrm>
            <a:off x="1241704" y="3131689"/>
            <a:ext cx="977076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Our Solution – </a:t>
            </a:r>
            <a:r>
              <a:rPr lang="en-US" sz="2400" b="1" dirty="0" err="1"/>
              <a:t>PoP</a:t>
            </a:r>
            <a:r>
              <a:rPr lang="en-US" sz="2400" b="1" dirty="0"/>
              <a:t>-ECC</a:t>
            </a:r>
            <a:br>
              <a:rPr lang="en-US" sz="2400" dirty="0"/>
            </a:br>
            <a:r>
              <a:rPr lang="en-US" sz="2000" b="1" dirty="0"/>
              <a:t>Robust</a:t>
            </a:r>
            <a:r>
              <a:rPr lang="en-US" sz="2000" dirty="0"/>
              <a:t> and </a:t>
            </a:r>
            <a:r>
              <a:rPr lang="en-US" sz="2000" b="1" dirty="0"/>
              <a:t>flexible</a:t>
            </a:r>
            <a:r>
              <a:rPr lang="en-US" sz="2000" dirty="0"/>
              <a:t> Two-level ECC: </a:t>
            </a:r>
            <a:r>
              <a:rPr lang="en-US" sz="2000" b="1" dirty="0"/>
              <a:t>Virtual Parities </a:t>
            </a:r>
            <a:r>
              <a:rPr lang="en-US" sz="2000" dirty="0"/>
              <a:t>+ </a:t>
            </a:r>
            <a:r>
              <a:rPr lang="en-US" sz="2000" b="1" dirty="0"/>
              <a:t>Parities of Parities</a:t>
            </a:r>
            <a:br>
              <a:rPr lang="en-US" sz="2000" dirty="0"/>
            </a:br>
            <a:r>
              <a:rPr lang="en-US" sz="2000" b="1" dirty="0"/>
              <a:t>Effectively </a:t>
            </a:r>
            <a:r>
              <a:rPr lang="en-US" sz="2000" b="1"/>
              <a:t>mitigates MCUs </a:t>
            </a:r>
            <a:r>
              <a:rPr lang="en-US" sz="2000" dirty="0"/>
              <a:t>with </a:t>
            </a:r>
            <a:r>
              <a:rPr lang="en-US" sz="2000" b="1" dirty="0"/>
              <a:t>minimal overhead</a:t>
            </a:r>
            <a:endParaRPr lang="en-US" sz="2400" b="1" dirty="0"/>
          </a:p>
        </p:txBody>
      </p:sp>
      <p:sp>
        <p:nvSpPr>
          <p:cNvPr id="36" name="Arrow: Pentagon 35">
            <a:extLst>
              <a:ext uri="{FF2B5EF4-FFF2-40B4-BE49-F238E27FC236}">
                <a16:creationId xmlns:a16="http://schemas.microsoft.com/office/drawing/2014/main" id="{84C57468-FB49-EAA6-62FF-A913441DA746}"/>
              </a:ext>
            </a:extLst>
          </p:cNvPr>
          <p:cNvSpPr/>
          <p:nvPr/>
        </p:nvSpPr>
        <p:spPr>
          <a:xfrm rot="5400000">
            <a:off x="5499076" y="169764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00B0F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5EB3509-50EA-3E9E-60BE-088C1551BAF3}"/>
              </a:ext>
            </a:extLst>
          </p:cNvPr>
          <p:cNvSpPr txBox="1"/>
          <p:nvPr/>
        </p:nvSpPr>
        <p:spPr>
          <a:xfrm>
            <a:off x="1219199" y="4436273"/>
            <a:ext cx="979075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/>
              <a:t>Q+PoP</a:t>
            </a:r>
            <a:br>
              <a:rPr lang="en-US" sz="2400" dirty="0"/>
            </a:br>
            <a:r>
              <a:rPr lang="en-US" sz="2000" dirty="0"/>
              <a:t>Combines </a:t>
            </a:r>
            <a:r>
              <a:rPr lang="en-US" sz="2000" dirty="0" err="1"/>
              <a:t>PoP</a:t>
            </a:r>
            <a:r>
              <a:rPr lang="en-US" sz="2000" dirty="0"/>
              <a:t>-ECC + Channel-wise quantization</a:t>
            </a:r>
            <a:br>
              <a:rPr lang="en-US" sz="2000" dirty="0"/>
            </a:br>
            <a:r>
              <a:rPr lang="en-US" sz="2000" dirty="0"/>
              <a:t>Tailored for efficient DNN protection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9FC1FAF-587D-7A09-C946-C45843AB6E11}"/>
              </a:ext>
            </a:extLst>
          </p:cNvPr>
          <p:cNvSpPr txBox="1"/>
          <p:nvPr/>
        </p:nvSpPr>
        <p:spPr>
          <a:xfrm>
            <a:off x="1239191" y="5793872"/>
            <a:ext cx="97807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Up to 31.62× better DAE tolerance</a:t>
            </a:r>
            <a:br>
              <a:rPr lang="en-US" sz="2400" b="1" dirty="0">
                <a:solidFill>
                  <a:srgbClr val="FFFFFF"/>
                </a:solidFill>
              </a:rPr>
            </a:br>
            <a:r>
              <a:rPr lang="en-US" sz="2400" b="1" dirty="0">
                <a:solidFill>
                  <a:srgbClr val="FFFFFF"/>
                </a:solidFill>
              </a:rPr>
              <a:t>Higher accuracy with negligible delay, area, and power cost</a:t>
            </a:r>
          </a:p>
        </p:txBody>
      </p:sp>
      <p:sp>
        <p:nvSpPr>
          <p:cNvPr id="3" name="Arrow: Pentagon 5">
            <a:extLst>
              <a:ext uri="{FF2B5EF4-FFF2-40B4-BE49-F238E27FC236}">
                <a16:creationId xmlns:a16="http://schemas.microsoft.com/office/drawing/2014/main" id="{2BB72B20-F2FB-2D2C-5450-A0FF97957FF8}"/>
              </a:ext>
            </a:extLst>
          </p:cNvPr>
          <p:cNvSpPr/>
          <p:nvPr/>
        </p:nvSpPr>
        <p:spPr>
          <a:xfrm rot="5400000">
            <a:off x="5479084" y="-2352225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EC793-985D-00CD-5BF4-A25ADE837D5A}"/>
              </a:ext>
            </a:extLst>
          </p:cNvPr>
          <p:cNvSpPr txBox="1"/>
          <p:nvPr/>
        </p:nvSpPr>
        <p:spPr>
          <a:xfrm>
            <a:off x="1255756" y="2087041"/>
            <a:ext cx="9780763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/>
              <a:t>Technology </a:t>
            </a:r>
            <a:r>
              <a:rPr lang="en-US" sz="2400" dirty="0"/>
              <a:t>scaling =&gt; Rising </a:t>
            </a:r>
            <a:r>
              <a:rPr lang="en-US" sz="2400" b="1" dirty="0"/>
              <a:t>soft </a:t>
            </a:r>
            <a:r>
              <a:rPr lang="en-US" sz="2400" b="1"/>
              <a:t>error rates</a:t>
            </a:r>
            <a:br>
              <a:rPr lang="en-US" sz="2000" dirty="0"/>
            </a:br>
            <a:r>
              <a:rPr lang="en-US" sz="2000"/>
              <a:t>“</a:t>
            </a:r>
            <a:r>
              <a:rPr lang="en-US" sz="2000" b="1"/>
              <a:t>Multi-Cell </a:t>
            </a:r>
            <a:r>
              <a:rPr lang="en-US" sz="2000" b="1" dirty="0"/>
              <a:t>Upsets </a:t>
            </a:r>
            <a:r>
              <a:rPr lang="en-US" sz="2000" b="1"/>
              <a:t>(MCUs</a:t>
            </a:r>
            <a:r>
              <a:rPr lang="en-US" sz="2000" b="1" dirty="0"/>
              <a:t>)</a:t>
            </a:r>
            <a:r>
              <a:rPr lang="en-US" sz="2000" dirty="0"/>
              <a:t> now common”</a:t>
            </a:r>
            <a:br>
              <a:rPr lang="en-US" sz="200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41146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B9E6E0C8-31B0-F8D6-81E1-73CC9744D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Pentagon 1">
            <a:extLst>
              <a:ext uri="{FF2B5EF4-FFF2-40B4-BE49-F238E27FC236}">
                <a16:creationId xmlns:a16="http://schemas.microsoft.com/office/drawing/2014/main" id="{8AAFDC3C-6B5B-A023-ED30-134C819572AD}"/>
              </a:ext>
            </a:extLst>
          </p:cNvPr>
          <p:cNvSpPr/>
          <p:nvPr/>
        </p:nvSpPr>
        <p:spPr>
          <a:xfrm rot="5400000">
            <a:off x="5501969" y="171606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Pentagon 33">
            <a:extLst>
              <a:ext uri="{FF2B5EF4-FFF2-40B4-BE49-F238E27FC236}">
                <a16:creationId xmlns:a16="http://schemas.microsoft.com/office/drawing/2014/main" id="{DF6C927C-89CA-6ECF-D523-506CE2C17E2A}"/>
              </a:ext>
            </a:extLst>
          </p:cNvPr>
          <p:cNvSpPr/>
          <p:nvPr/>
        </p:nvSpPr>
        <p:spPr>
          <a:xfrm rot="5400000">
            <a:off x="5489080" y="-1091231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9BA298F8-43F8-18A1-894B-207A09876A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400"/>
            </a:pPr>
            <a:r>
              <a:rPr lang="en-US"/>
              <a:t>Conclusion</a:t>
            </a:r>
            <a:endParaRPr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AEC7764D-0EEE-C198-0343-4B8E5CB199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C0B9CE-ECD0-E3B9-326A-DF0E167B639B}"/>
              </a:ext>
            </a:extLst>
          </p:cNvPr>
          <p:cNvCxnSpPr/>
          <p:nvPr/>
        </p:nvCxnSpPr>
        <p:spPr>
          <a:xfrm flipV="1">
            <a:off x="2660650" y="1728808"/>
            <a:ext cx="1949450" cy="1016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6139AC9B-38F1-F3E1-157A-D863BD78FA8E}"/>
              </a:ext>
            </a:extLst>
          </p:cNvPr>
          <p:cNvSpPr txBox="1"/>
          <p:nvPr/>
        </p:nvSpPr>
        <p:spPr>
          <a:xfrm>
            <a:off x="1241704" y="3131689"/>
            <a:ext cx="977076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Our Solution – </a:t>
            </a:r>
            <a:r>
              <a:rPr lang="en-US" sz="2400" b="1" dirty="0" err="1"/>
              <a:t>PoP</a:t>
            </a:r>
            <a:r>
              <a:rPr lang="en-US" sz="2400" b="1" dirty="0"/>
              <a:t>-ECC</a:t>
            </a:r>
            <a:br>
              <a:rPr lang="en-US" sz="2400" dirty="0"/>
            </a:br>
            <a:r>
              <a:rPr lang="en-US" sz="2000" b="1" dirty="0"/>
              <a:t>Robust</a:t>
            </a:r>
            <a:r>
              <a:rPr lang="en-US" sz="2000" dirty="0"/>
              <a:t> and </a:t>
            </a:r>
            <a:r>
              <a:rPr lang="en-US" sz="2000" b="1" dirty="0"/>
              <a:t>flexible</a:t>
            </a:r>
            <a:r>
              <a:rPr lang="en-US" sz="2000" dirty="0"/>
              <a:t> Two-level ECC: </a:t>
            </a:r>
            <a:r>
              <a:rPr lang="en-US" sz="2000" b="1" dirty="0"/>
              <a:t>Virtual Parities </a:t>
            </a:r>
            <a:r>
              <a:rPr lang="en-US" sz="2000" dirty="0"/>
              <a:t>+ </a:t>
            </a:r>
            <a:r>
              <a:rPr lang="en-US" sz="2000" b="1" dirty="0"/>
              <a:t>Parities of Parities</a:t>
            </a:r>
            <a:br>
              <a:rPr lang="en-US" sz="2000" dirty="0"/>
            </a:br>
            <a:r>
              <a:rPr lang="en-US" sz="2000" b="1" dirty="0"/>
              <a:t>Effectively </a:t>
            </a:r>
            <a:r>
              <a:rPr lang="en-US" sz="2000" b="1"/>
              <a:t>mitigates MCUs </a:t>
            </a:r>
            <a:r>
              <a:rPr lang="en-US" sz="2000" dirty="0"/>
              <a:t>with </a:t>
            </a:r>
            <a:r>
              <a:rPr lang="en-US" sz="2000" b="1" dirty="0"/>
              <a:t>minimal overhead</a:t>
            </a:r>
            <a:endParaRPr lang="en-US" sz="2400" b="1" dirty="0"/>
          </a:p>
        </p:txBody>
      </p:sp>
      <p:sp>
        <p:nvSpPr>
          <p:cNvPr id="36" name="Arrow: Pentagon 35">
            <a:extLst>
              <a:ext uri="{FF2B5EF4-FFF2-40B4-BE49-F238E27FC236}">
                <a16:creationId xmlns:a16="http://schemas.microsoft.com/office/drawing/2014/main" id="{0AA8EE69-6059-A021-84B4-B017726860AC}"/>
              </a:ext>
            </a:extLst>
          </p:cNvPr>
          <p:cNvSpPr/>
          <p:nvPr/>
        </p:nvSpPr>
        <p:spPr>
          <a:xfrm rot="5400000">
            <a:off x="5499076" y="169764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00B0F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Pentagon 36">
            <a:extLst>
              <a:ext uri="{FF2B5EF4-FFF2-40B4-BE49-F238E27FC236}">
                <a16:creationId xmlns:a16="http://schemas.microsoft.com/office/drawing/2014/main" id="{3CCFC2A2-41C1-A54F-0CDD-38038E9C55EF}"/>
              </a:ext>
            </a:extLst>
          </p:cNvPr>
          <p:cNvSpPr/>
          <p:nvPr/>
        </p:nvSpPr>
        <p:spPr>
          <a:xfrm rot="5400000">
            <a:off x="5627464" y="1318990"/>
            <a:ext cx="1024208" cy="9780763"/>
          </a:xfrm>
          <a:prstGeom prst="homePlate">
            <a:avLst>
              <a:gd name="adj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A01BF35-BACA-81F7-6C66-43AB7C4EA726}"/>
              </a:ext>
            </a:extLst>
          </p:cNvPr>
          <p:cNvSpPr txBox="1"/>
          <p:nvPr/>
        </p:nvSpPr>
        <p:spPr>
          <a:xfrm>
            <a:off x="1219199" y="4436273"/>
            <a:ext cx="979075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/>
              <a:t>Q+PoP</a:t>
            </a:r>
            <a:br>
              <a:rPr lang="en-US" sz="2400" dirty="0"/>
            </a:br>
            <a:r>
              <a:rPr lang="en-US" sz="2000" dirty="0"/>
              <a:t>Combines </a:t>
            </a:r>
            <a:r>
              <a:rPr lang="en-US" sz="2000" dirty="0" err="1"/>
              <a:t>PoP</a:t>
            </a:r>
            <a:r>
              <a:rPr lang="en-US" sz="2000" dirty="0"/>
              <a:t>-ECC + Channel-wise quantization</a:t>
            </a:r>
            <a:br>
              <a:rPr lang="en-US" sz="2000" dirty="0"/>
            </a:br>
            <a:r>
              <a:rPr lang="en-US" sz="2000" dirty="0"/>
              <a:t>Tailored for efficient DNN protection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F7C2C8-3022-1A87-5927-25001FC3366E}"/>
              </a:ext>
            </a:extLst>
          </p:cNvPr>
          <p:cNvSpPr txBox="1"/>
          <p:nvPr/>
        </p:nvSpPr>
        <p:spPr>
          <a:xfrm>
            <a:off x="1239191" y="5793872"/>
            <a:ext cx="97807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Up to 31.62× better DAE tolerance</a:t>
            </a:r>
            <a:br>
              <a:rPr lang="en-US" sz="2400" b="1" dirty="0">
                <a:solidFill>
                  <a:srgbClr val="FFFFFF"/>
                </a:solidFill>
              </a:rPr>
            </a:br>
            <a:r>
              <a:rPr lang="en-US" sz="2400" b="1" dirty="0">
                <a:solidFill>
                  <a:srgbClr val="FFFFFF"/>
                </a:solidFill>
              </a:rPr>
              <a:t>Higher accuracy with negligible delay, area, and power cost</a:t>
            </a:r>
          </a:p>
        </p:txBody>
      </p:sp>
      <p:sp>
        <p:nvSpPr>
          <p:cNvPr id="3" name="Arrow: Pentagon 5">
            <a:extLst>
              <a:ext uri="{FF2B5EF4-FFF2-40B4-BE49-F238E27FC236}">
                <a16:creationId xmlns:a16="http://schemas.microsoft.com/office/drawing/2014/main" id="{C159AB20-341A-1AA9-B86C-4CE7E17C27B8}"/>
              </a:ext>
            </a:extLst>
          </p:cNvPr>
          <p:cNvSpPr/>
          <p:nvPr/>
        </p:nvSpPr>
        <p:spPr>
          <a:xfrm rot="5400000">
            <a:off x="5479084" y="-2352225"/>
            <a:ext cx="1260993" cy="9780763"/>
          </a:xfrm>
          <a:prstGeom prst="homePlate">
            <a:avLst>
              <a:gd name="adj" fmla="val 29758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038770-1E4D-412E-FD7C-CCF3E90CC11A}"/>
              </a:ext>
            </a:extLst>
          </p:cNvPr>
          <p:cNvSpPr txBox="1"/>
          <p:nvPr/>
        </p:nvSpPr>
        <p:spPr>
          <a:xfrm>
            <a:off x="1255756" y="2087041"/>
            <a:ext cx="9780763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/>
              <a:t>Technology </a:t>
            </a:r>
            <a:r>
              <a:rPr lang="en-US" sz="2400" dirty="0"/>
              <a:t>scaling =&gt; Rising </a:t>
            </a:r>
            <a:r>
              <a:rPr lang="en-US" sz="2400" b="1" dirty="0"/>
              <a:t>soft </a:t>
            </a:r>
            <a:r>
              <a:rPr lang="en-US" sz="2400" b="1"/>
              <a:t>error rates</a:t>
            </a:r>
            <a:br>
              <a:rPr lang="en-US" sz="2000" dirty="0"/>
            </a:br>
            <a:r>
              <a:rPr lang="en-US" sz="2000"/>
              <a:t>“</a:t>
            </a:r>
            <a:r>
              <a:rPr lang="en-US" sz="2000" b="1"/>
              <a:t>Multi-Cell </a:t>
            </a:r>
            <a:r>
              <a:rPr lang="en-US" sz="2000" b="1" dirty="0"/>
              <a:t>Upsets </a:t>
            </a:r>
            <a:r>
              <a:rPr lang="en-US" sz="2000" b="1"/>
              <a:t>(MCUs</a:t>
            </a:r>
            <a:r>
              <a:rPr lang="en-US" sz="2000" b="1" dirty="0"/>
              <a:t>)</a:t>
            </a:r>
            <a:r>
              <a:rPr lang="en-US" sz="2000" dirty="0"/>
              <a:t> now common”</a:t>
            </a:r>
            <a:br>
              <a:rPr lang="en-US" sz="200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5550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8" descr="A close-up of a poster&#10;&#10;Description automatically generate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142" t="253" r="95" b="-337"/>
          <a:stretch/>
        </p:blipFill>
        <p:spPr>
          <a:xfrm>
            <a:off x="-1" y="0"/>
            <a:ext cx="12197792" cy="6863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5BF89D79-D238-5676-050D-46982B6EF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>
            <a:extLst>
              <a:ext uri="{FF2B5EF4-FFF2-40B4-BE49-F238E27FC236}">
                <a16:creationId xmlns:a16="http://schemas.microsoft.com/office/drawing/2014/main" id="{8B13D4FF-3083-00AA-E64D-903213AA19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3463" y="18255"/>
            <a:ext cx="11365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/>
              <a:t>DNNs and </a:t>
            </a:r>
            <a:r>
              <a:rPr lang="en-US" dirty="0">
                <a:solidFill>
                  <a:srgbClr val="FF0000"/>
                </a:solidFill>
              </a:rPr>
              <a:t>Bit Errors</a:t>
            </a:r>
            <a:endParaRPr dirty="0"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76A54476-D64D-C367-3844-88973444EA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84216" y="1904233"/>
            <a:ext cx="11607783" cy="3753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b="1" dirty="0"/>
              <a:t>Bit errors </a:t>
            </a:r>
            <a:r>
              <a:rPr lang="en-US" dirty="0"/>
              <a:t>on </a:t>
            </a:r>
            <a:r>
              <a:rPr lang="en-US" b="1" dirty="0"/>
              <a:t>most significant bits</a:t>
            </a:r>
            <a:r>
              <a:rPr lang="en-US" dirty="0"/>
              <a:t> affect DNN accuracy by changing the data value significantly.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1200" dirty="0"/>
          </a:p>
        </p:txBody>
      </p:sp>
      <p:sp>
        <p:nvSpPr>
          <p:cNvPr id="111" name="Google Shape;111;p4">
            <a:extLst>
              <a:ext uri="{FF2B5EF4-FFF2-40B4-BE49-F238E27FC236}">
                <a16:creationId xmlns:a16="http://schemas.microsoft.com/office/drawing/2014/main" id="{B9959C5E-8450-E206-9D8D-413055CA806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8431" y="6176963"/>
            <a:ext cx="630382" cy="544513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2" name="그림 7167">
            <a:extLst>
              <a:ext uri="{FF2B5EF4-FFF2-40B4-BE49-F238E27FC236}">
                <a16:creationId xmlns:a16="http://schemas.microsoft.com/office/drawing/2014/main" id="{F69B59A9-8EE9-8C7C-94E4-B16E716AE8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3" r="23613"/>
          <a:stretch/>
        </p:blipFill>
        <p:spPr bwMode="auto">
          <a:xfrm>
            <a:off x="7460707" y="3282486"/>
            <a:ext cx="2055296" cy="201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3571E0-A8E5-ABE5-E2E6-82996F20359D}"/>
              </a:ext>
            </a:extLst>
          </p:cNvPr>
          <p:cNvSpPr txBox="1"/>
          <p:nvPr/>
        </p:nvSpPr>
        <p:spPr>
          <a:xfrm>
            <a:off x="1185056" y="6335842"/>
            <a:ext cx="1033405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G. Li </a:t>
            </a:r>
            <a:r>
              <a:rPr lang="en-US" i="1" dirty="0"/>
              <a:t>et al</a:t>
            </a:r>
            <a:r>
              <a:rPr lang="en-US" dirty="0"/>
              <a:t>., "Understanding Error Propagation in Deep Learning Neural Network (DNN) Accelerators and Applications," </a:t>
            </a:r>
            <a:r>
              <a:rPr lang="en-US" i="1" dirty="0"/>
              <a:t>SC17: International Conference for High Performance Computing, Networking, Storage and Analysis</a:t>
            </a:r>
            <a:r>
              <a:rPr lang="en-US" dirty="0"/>
              <a:t>, 2017, pp. 1-12.</a:t>
            </a:r>
          </a:p>
        </p:txBody>
      </p:sp>
      <p:pic>
        <p:nvPicPr>
          <p:cNvPr id="163" name="Picture 162">
            <a:extLst>
              <a:ext uri="{FF2B5EF4-FFF2-40B4-BE49-F238E27FC236}">
                <a16:creationId xmlns:a16="http://schemas.microsoft.com/office/drawing/2014/main" id="{C9278550-743D-3240-EDD3-1074B20BB38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1166" b="29318"/>
          <a:stretch/>
        </p:blipFill>
        <p:spPr>
          <a:xfrm>
            <a:off x="4904903" y="3226287"/>
            <a:ext cx="2555804" cy="1937185"/>
          </a:xfrm>
          <a:prstGeom prst="rect">
            <a:avLst/>
          </a:prstGeom>
        </p:spPr>
      </p:pic>
      <p:pic>
        <p:nvPicPr>
          <p:cNvPr id="164" name="Picture 163">
            <a:extLst>
              <a:ext uri="{FF2B5EF4-FFF2-40B4-BE49-F238E27FC236}">
                <a16:creationId xmlns:a16="http://schemas.microsoft.com/office/drawing/2014/main" id="{E53AA989-E62B-9F35-38A1-6347210DB8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496" r="73" b="28961"/>
          <a:stretch/>
        </p:blipFill>
        <p:spPr>
          <a:xfrm>
            <a:off x="9456766" y="3234640"/>
            <a:ext cx="2555804" cy="19630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3C7E7E-E445-1065-4276-DC48B39387AB}"/>
              </a:ext>
            </a:extLst>
          </p:cNvPr>
          <p:cNvSpPr txBox="1"/>
          <p:nvPr/>
        </p:nvSpPr>
        <p:spPr>
          <a:xfrm rot="16200000">
            <a:off x="-854880" y="3958433"/>
            <a:ext cx="279639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4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6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Classification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Error (%)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27EDDF-723C-E2A3-8DD0-D3B4752CE6E9}"/>
              </a:ext>
            </a:extLst>
          </p:cNvPr>
          <p:cNvSpPr txBox="1"/>
          <p:nvPr/>
        </p:nvSpPr>
        <p:spPr>
          <a:xfrm>
            <a:off x="584216" y="5504482"/>
            <a:ext cx="42609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4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00" baseline="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Bit Error </a:t>
            </a:r>
            <a:r>
              <a:rPr lang="en-US" altLang="ko-KR" sz="18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Ratio (</a:t>
            </a:r>
            <a:r>
              <a:rPr lang="en-US" sz="18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channel-wise quantization</a:t>
            </a:r>
            <a:r>
              <a:rPr lang="en-US" altLang="ko-KR" sz="18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 on </a:t>
            </a:r>
            <a:r>
              <a:rPr lang="en-US" altLang="ko-KR" sz="1800" b="0" i="0" u="none" strike="noStrike" cap="none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  <a:sym typeface="Arial"/>
              </a:rPr>
              <a:t>ResNet50)</a:t>
            </a:r>
            <a:endParaRPr lang="ko-KR" altLang="en-US" sz="1800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F1425B-3942-CEA2-E2A7-94745F18ED50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4216" y="2729513"/>
            <a:ext cx="4073199" cy="2803811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CDD475B0-BEDD-59DE-2559-1292644ECA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472" y="5485585"/>
            <a:ext cx="953104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ejaVu Sans "/>
              </a:rPr>
              <a:t>(No error)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ejaVu Sans "/>
            </a:endParaRPr>
          </a:p>
        </p:txBody>
      </p:sp>
    </p:spTree>
    <p:extLst>
      <p:ext uri="{BB962C8B-B14F-4D97-AF65-F5344CB8AC3E}">
        <p14:creationId xmlns:p14="http://schemas.microsoft.com/office/powerpoint/2010/main" val="232309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B5D005B-6D7B-835D-8685-ABD829812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2" y="1733728"/>
            <a:ext cx="11365350" cy="3544865"/>
          </a:xfrm>
        </p:spPr>
        <p:txBody>
          <a:bodyPr/>
          <a:lstStyle/>
          <a:p>
            <a:r>
              <a:rPr lang="en-US" altLang="ko-KR" dirty="0"/>
              <a:t>Many DNN processors have large </a:t>
            </a:r>
            <a:r>
              <a:rPr lang="en-US" altLang="ko-KR" b="1" dirty="0"/>
              <a:t>SRAMs</a:t>
            </a:r>
            <a:r>
              <a:rPr lang="en-US" altLang="ko-KR" dirty="0"/>
              <a:t> to store coefficients and activations.</a:t>
            </a:r>
          </a:p>
          <a:p>
            <a:r>
              <a:rPr lang="en-US" altLang="ko-KR" dirty="0"/>
              <a:t>Prior</a:t>
            </a:r>
            <a:r>
              <a:rPr lang="ko-KR" altLang="en-US" dirty="0"/>
              <a:t> </a:t>
            </a:r>
            <a:r>
              <a:rPr lang="en-US" altLang="ko-KR" dirty="0"/>
              <a:t>work on SRAM protection:</a:t>
            </a:r>
          </a:p>
          <a:p>
            <a:pPr lvl="1"/>
            <a:r>
              <a:rPr lang="en-US" altLang="ko-KR" dirty="0"/>
              <a:t>Weight Nulling [1]</a:t>
            </a:r>
          </a:p>
          <a:p>
            <a:pPr lvl="1"/>
            <a:r>
              <a:rPr lang="en-US" altLang="ko-KR" dirty="0"/>
              <a:t>In-place Zero-space ECC [2]</a:t>
            </a:r>
          </a:p>
          <a:p>
            <a:pPr lvl="1"/>
            <a:r>
              <a:rPr lang="en-US" altLang="ko-KR" dirty="0"/>
              <a:t>Value-aware Parity Insertion ECC [3]</a:t>
            </a:r>
          </a:p>
          <a:p>
            <a:pPr marL="558800" lvl="1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07A496F-4978-044C-1EC7-196C5C8870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B5005F32-C5CF-FF8A-60B1-C12913774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Prior</a:t>
            </a:r>
            <a:r>
              <a:rPr lang="ko-KR" altLang="en-US" dirty="0"/>
              <a:t> </a:t>
            </a:r>
            <a:r>
              <a:rPr lang="en-US" altLang="ko-KR" dirty="0"/>
              <a:t>Work on SRAM Protection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F3E07E6-C9D6-FF01-09D1-E4B344B41AC7}"/>
              </a:ext>
            </a:extLst>
          </p:cNvPr>
          <p:cNvSpPr txBox="1"/>
          <p:nvPr/>
        </p:nvSpPr>
        <p:spPr>
          <a:xfrm>
            <a:off x="1200952" y="6501585"/>
            <a:ext cx="10464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[3] S.-S. Lee and J.-S. Yang, “Value-Aware Parity Insertion ECC for Fault Tolerant Deep Neural Network,” (DATE), 2022.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43F376C-346F-0770-8335-0DF7068EB192}"/>
              </a:ext>
            </a:extLst>
          </p:cNvPr>
          <p:cNvSpPr txBox="1"/>
          <p:nvPr/>
        </p:nvSpPr>
        <p:spPr>
          <a:xfrm>
            <a:off x="1200952" y="5921523"/>
            <a:ext cx="1094344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[1] M. Qin et al., “Robustness of Neural Networks against Storage Media Errors,” 2017. (https://arxiv.org/abs/1709.06173)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B4780A-B243-20E2-F46C-CD81BB80F7D1}"/>
              </a:ext>
            </a:extLst>
          </p:cNvPr>
          <p:cNvSpPr txBox="1"/>
          <p:nvPr/>
        </p:nvSpPr>
        <p:spPr>
          <a:xfrm>
            <a:off x="1200952" y="6229300"/>
            <a:ext cx="9721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[2] H. Guan et al., “In-place zero-space memory protection for CNN,” (NIPS), 2019.</a:t>
            </a:r>
          </a:p>
        </p:txBody>
      </p:sp>
      <p:pic>
        <p:nvPicPr>
          <p:cNvPr id="7" name="그림 5">
            <a:extLst>
              <a:ext uri="{FF2B5EF4-FFF2-40B4-BE49-F238E27FC236}">
                <a16:creationId xmlns:a16="http://schemas.microsoft.com/office/drawing/2014/main" id="{D113AE95-CB69-4B01-16C9-B9D56895D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906" y="3895669"/>
            <a:ext cx="2906348" cy="1499578"/>
          </a:xfrm>
          <a:prstGeom prst="rect">
            <a:avLst/>
          </a:prstGeom>
        </p:spPr>
      </p:pic>
      <p:pic>
        <p:nvPicPr>
          <p:cNvPr id="8" name="그림 2" descr="텍스트, 스크린샷, 화면, 가리키는이(가) 표시된 사진&#10;&#10;자동 생성된 설명">
            <a:extLst>
              <a:ext uri="{FF2B5EF4-FFF2-40B4-BE49-F238E27FC236}">
                <a16:creationId xmlns:a16="http://schemas.microsoft.com/office/drawing/2014/main" id="{FB15571E-DB26-25C7-B433-D5C5FA1E02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028" y="3936764"/>
            <a:ext cx="2875580" cy="1335015"/>
          </a:xfrm>
          <a:prstGeom prst="rect">
            <a:avLst/>
          </a:prstGeom>
        </p:spPr>
      </p:pic>
      <p:pic>
        <p:nvPicPr>
          <p:cNvPr id="9" name="그림 4">
            <a:extLst>
              <a:ext uri="{FF2B5EF4-FFF2-40B4-BE49-F238E27FC236}">
                <a16:creationId xmlns:a16="http://schemas.microsoft.com/office/drawing/2014/main" id="{EC8CE190-C136-A5AB-7DE7-F6EF3029B2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8993" y="4127663"/>
            <a:ext cx="3257316" cy="10806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02EBC6D-94A9-0E3F-A752-77574F1FC498}"/>
              </a:ext>
            </a:extLst>
          </p:cNvPr>
          <p:cNvSpPr txBox="1"/>
          <p:nvPr/>
        </p:nvSpPr>
        <p:spPr>
          <a:xfrm>
            <a:off x="1542544" y="5404694"/>
            <a:ext cx="151850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Weight Nulling </a:t>
            </a:r>
            <a:endParaRPr lang="en-US" sz="1600" kern="1200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AAF391-0624-D8AB-3DFF-1DFBE5ECF6F3}"/>
              </a:ext>
            </a:extLst>
          </p:cNvPr>
          <p:cNvSpPr txBox="1"/>
          <p:nvPr/>
        </p:nvSpPr>
        <p:spPr>
          <a:xfrm>
            <a:off x="5334442" y="5453081"/>
            <a:ext cx="21012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In-place Zero-space </a:t>
            </a:r>
            <a:endParaRPr lang="en-US" sz="1600" kern="1200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71F107-F162-C96F-7773-245657C586C2}"/>
              </a:ext>
            </a:extLst>
          </p:cNvPr>
          <p:cNvSpPr txBox="1"/>
          <p:nvPr/>
        </p:nvSpPr>
        <p:spPr>
          <a:xfrm>
            <a:off x="8698993" y="5420749"/>
            <a:ext cx="31269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Value-aware Parity Insertion ECC</a:t>
            </a:r>
            <a:endParaRPr lang="en-US" sz="1600" kern="1200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7473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C9503-889E-A1FC-48B6-BD555B0F5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D4E3647-C993-09C2-E50C-E2ACAD5A10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62" y="1733728"/>
            <a:ext cx="11365350" cy="3544865"/>
          </a:xfrm>
        </p:spPr>
        <p:txBody>
          <a:bodyPr/>
          <a:lstStyle/>
          <a:p>
            <a:r>
              <a:rPr lang="en-US" altLang="ko-KR" dirty="0"/>
              <a:t>Many DNN processors have large </a:t>
            </a:r>
            <a:r>
              <a:rPr lang="en-US" altLang="ko-KR" b="1" dirty="0"/>
              <a:t>SRAMs</a:t>
            </a:r>
            <a:r>
              <a:rPr lang="en-US" altLang="ko-KR" dirty="0"/>
              <a:t> to store coefficients and activations.</a:t>
            </a:r>
          </a:p>
          <a:p>
            <a:r>
              <a:rPr lang="en-US" altLang="ko-KR" dirty="0"/>
              <a:t>Prior</a:t>
            </a:r>
            <a:r>
              <a:rPr lang="ko-KR" altLang="en-US" dirty="0"/>
              <a:t> </a:t>
            </a:r>
            <a:r>
              <a:rPr lang="en-US" altLang="ko-KR" dirty="0"/>
              <a:t>work on SRAM protection:</a:t>
            </a:r>
          </a:p>
          <a:p>
            <a:pPr lvl="1"/>
            <a:r>
              <a:rPr lang="en-US" altLang="ko-KR" dirty="0"/>
              <a:t>Weight Nulling [1]</a:t>
            </a:r>
          </a:p>
          <a:p>
            <a:pPr lvl="1"/>
            <a:r>
              <a:rPr lang="en-US" altLang="ko-KR" dirty="0"/>
              <a:t>In-place Zero-space ECC [2]</a:t>
            </a:r>
          </a:p>
          <a:p>
            <a:pPr lvl="1"/>
            <a:r>
              <a:rPr lang="en-US" altLang="ko-KR" dirty="0"/>
              <a:t>Value-aware Parity Insertion ECC [3]</a:t>
            </a:r>
          </a:p>
          <a:p>
            <a:pPr marL="558800" lvl="1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C895D80-0B0F-05FE-77CE-FDBD15BD9A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00B7D5A-97AA-74B3-8252-B0306E0A8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Prior</a:t>
            </a:r>
            <a:r>
              <a:rPr lang="ko-KR" altLang="en-US" dirty="0"/>
              <a:t> </a:t>
            </a:r>
            <a:r>
              <a:rPr lang="en-US" altLang="ko-KR" dirty="0"/>
              <a:t>Work on SRAM Protection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00715AF-603B-3F6E-D068-B14E8C20208D}"/>
              </a:ext>
            </a:extLst>
          </p:cNvPr>
          <p:cNvSpPr txBox="1"/>
          <p:nvPr/>
        </p:nvSpPr>
        <p:spPr>
          <a:xfrm>
            <a:off x="1200952" y="6501585"/>
            <a:ext cx="10464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[3] S.-S. Lee and J.-S. Yang, “Value-Aware Parity Insertion ECC for Fault Tolerant Deep Neural Network,” (DATE), 2022.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87F6453-34AB-AC53-1752-B41664574C12}"/>
              </a:ext>
            </a:extLst>
          </p:cNvPr>
          <p:cNvSpPr txBox="1"/>
          <p:nvPr/>
        </p:nvSpPr>
        <p:spPr>
          <a:xfrm>
            <a:off x="1200952" y="5921523"/>
            <a:ext cx="1094344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[1] M. Qin et al., “Robustness of Neural Networks against Storage Media Errors,” 2017. (https://arxiv.org/abs/1709.06173)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7E1BD8-2F52-EAFF-1BBB-FDD4BA2E9BA9}"/>
              </a:ext>
            </a:extLst>
          </p:cNvPr>
          <p:cNvSpPr txBox="1"/>
          <p:nvPr/>
        </p:nvSpPr>
        <p:spPr>
          <a:xfrm>
            <a:off x="1200952" y="6229300"/>
            <a:ext cx="97210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[2] H. Guan et al., “In-place zero-space memory protection for CNN,” (NIPS), 2019.</a:t>
            </a:r>
          </a:p>
        </p:txBody>
      </p:sp>
      <p:pic>
        <p:nvPicPr>
          <p:cNvPr id="7" name="그림 5">
            <a:extLst>
              <a:ext uri="{FF2B5EF4-FFF2-40B4-BE49-F238E27FC236}">
                <a16:creationId xmlns:a16="http://schemas.microsoft.com/office/drawing/2014/main" id="{9A8FED45-5D20-1860-9F81-5D4C4E9B7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906" y="3895669"/>
            <a:ext cx="2906348" cy="1499578"/>
          </a:xfrm>
          <a:prstGeom prst="rect">
            <a:avLst/>
          </a:prstGeom>
        </p:spPr>
      </p:pic>
      <p:pic>
        <p:nvPicPr>
          <p:cNvPr id="8" name="그림 2" descr="텍스트, 스크린샷, 화면, 가리키는이(가) 표시된 사진&#10;&#10;자동 생성된 설명">
            <a:extLst>
              <a:ext uri="{FF2B5EF4-FFF2-40B4-BE49-F238E27FC236}">
                <a16:creationId xmlns:a16="http://schemas.microsoft.com/office/drawing/2014/main" id="{7562CDAE-7E62-E50F-11EC-022221564FE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028" y="3936764"/>
            <a:ext cx="2875580" cy="1335015"/>
          </a:xfrm>
          <a:prstGeom prst="rect">
            <a:avLst/>
          </a:prstGeom>
        </p:spPr>
      </p:pic>
      <p:pic>
        <p:nvPicPr>
          <p:cNvPr id="9" name="그림 4">
            <a:extLst>
              <a:ext uri="{FF2B5EF4-FFF2-40B4-BE49-F238E27FC236}">
                <a16:creationId xmlns:a16="http://schemas.microsoft.com/office/drawing/2014/main" id="{C1D9A70C-656B-1274-2D00-54F9764399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8993" y="4127663"/>
            <a:ext cx="3257316" cy="10806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17CAA16-5448-B366-FFDD-57B855A32F3D}"/>
              </a:ext>
            </a:extLst>
          </p:cNvPr>
          <p:cNvSpPr txBox="1"/>
          <p:nvPr/>
        </p:nvSpPr>
        <p:spPr>
          <a:xfrm>
            <a:off x="1542544" y="5404694"/>
            <a:ext cx="151850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Weight Nulling </a:t>
            </a:r>
            <a:endParaRPr lang="en-US" sz="1600" kern="1200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57D1C1-7AA4-8749-3297-27AE1BA45A49}"/>
              </a:ext>
            </a:extLst>
          </p:cNvPr>
          <p:cNvSpPr txBox="1"/>
          <p:nvPr/>
        </p:nvSpPr>
        <p:spPr>
          <a:xfrm>
            <a:off x="5334442" y="5453081"/>
            <a:ext cx="21012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In-place Zero-space </a:t>
            </a:r>
            <a:endParaRPr lang="en-US" sz="1600" kern="1200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646A15-E346-C9F8-C3A4-5A6DECE71102}"/>
              </a:ext>
            </a:extLst>
          </p:cNvPr>
          <p:cNvSpPr txBox="1"/>
          <p:nvPr/>
        </p:nvSpPr>
        <p:spPr>
          <a:xfrm>
            <a:off x="8698993" y="5420749"/>
            <a:ext cx="31269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kern="12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Value-aware Parity Insertion ECC</a:t>
            </a:r>
            <a:endParaRPr lang="en-US" sz="1600" kern="1200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CCE302-B1D6-9320-9AC7-06FC2F083463}"/>
              </a:ext>
            </a:extLst>
          </p:cNvPr>
          <p:cNvSpPr/>
          <p:nvPr/>
        </p:nvSpPr>
        <p:spPr>
          <a:xfrm>
            <a:off x="395220" y="1833825"/>
            <a:ext cx="11796780" cy="3999812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04ACF2-35F8-B1F5-9F75-C80123CB7AD9}"/>
              </a:ext>
            </a:extLst>
          </p:cNvPr>
          <p:cNvSpPr txBox="1"/>
          <p:nvPr/>
        </p:nvSpPr>
        <p:spPr>
          <a:xfrm>
            <a:off x="0" y="3429000"/>
            <a:ext cx="1219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Mostly can correct </a:t>
            </a:r>
            <a:r>
              <a:rPr lang="en-US" altLang="ko-KR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single-bit errors</a:t>
            </a:r>
            <a:r>
              <a:rPr lang="en-US" altLang="ko-KR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  <a:p>
            <a:pPr algn="ctr"/>
            <a:endParaRPr lang="en-US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F91FA0-1F48-CA14-0796-0B7B910753F5}"/>
              </a:ext>
            </a:extLst>
          </p:cNvPr>
          <p:cNvSpPr/>
          <p:nvPr/>
        </p:nvSpPr>
        <p:spPr>
          <a:xfrm>
            <a:off x="1200952" y="5823463"/>
            <a:ext cx="9790096" cy="1034536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08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429E7-3108-E1C1-8836-D957A2F7A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941759B-1691-8042-743B-AAE77AEAB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73" y="1923172"/>
            <a:ext cx="11365350" cy="3544865"/>
          </a:xfrm>
        </p:spPr>
        <p:txBody>
          <a:bodyPr/>
          <a:lstStyle/>
          <a:p>
            <a:r>
              <a:rPr lang="en-US" altLang="ko-KR" dirty="0"/>
              <a:t>However,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 scaling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/>
              <a:t>and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lower supply voltage </a:t>
            </a:r>
            <a:r>
              <a:rPr lang="en-US" altLang="ko-KR" dirty="0"/>
              <a:t>raise </a:t>
            </a:r>
            <a:r>
              <a:rPr kumimoji="1" lang="en-US" altLang="ko-K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 Cell </a:t>
            </a:r>
            <a:r>
              <a:rPr kumimoji="1"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Upset </a:t>
            </a:r>
            <a:r>
              <a:rPr kumimoji="1" lang="en-US" altLang="ko-K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altLang="ko-K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MCU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en-US" altLang="ko-KR" dirty="0"/>
              <a:t>rates in SRAM.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2AF5D7F-6298-6DD6-0C40-760A5634F3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F5E89D0-3CA8-7D82-8D89-F91309766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Prior</a:t>
            </a:r>
            <a:r>
              <a:rPr lang="ko-KR" altLang="en-US"/>
              <a:t> </a:t>
            </a:r>
            <a:r>
              <a:rPr lang="en-US" altLang="ko-KR"/>
              <a:t>Work on SRAM Protection</a:t>
            </a:r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54B9D6-BDFB-1259-1CC4-FB94624E3C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803" b="18268"/>
          <a:stretch/>
        </p:blipFill>
        <p:spPr>
          <a:xfrm>
            <a:off x="708437" y="3300098"/>
            <a:ext cx="3474720" cy="228773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2FABE34-4D24-9233-5FFD-DAAA6B2D75C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0481"/>
          <a:stretch/>
        </p:blipFill>
        <p:spPr>
          <a:xfrm>
            <a:off x="3979956" y="3300098"/>
            <a:ext cx="3474720" cy="228773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EBFAFC0-93F3-DCC1-2384-F70062ACA9D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35139"/>
          <a:stretch/>
        </p:blipFill>
        <p:spPr>
          <a:xfrm>
            <a:off x="2028256" y="3188671"/>
            <a:ext cx="4428639" cy="2195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667F727-D7C2-D25F-2822-3410425B33CF}"/>
                  </a:ext>
                </a:extLst>
              </p:cNvPr>
              <p:cNvSpPr txBox="1"/>
              <p:nvPr/>
            </p:nvSpPr>
            <p:spPr>
              <a:xfrm>
                <a:off x="2978280" y="5652188"/>
                <a:ext cx="2528593" cy="3441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rtl="0">
                  <a:defRPr sz="1400" b="0" i="0" u="none" strike="noStrike" kern="120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600" b="1" dirty="0">
                    <a:solidFill>
                      <a:schemeClr val="bg2">
                        <a:lumMod val="25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Supply Voltage(</a:t>
                </a:r>
                <a14:m>
                  <m:oMath xmlns:m="http://schemas.openxmlformats.org/officeDocument/2006/math">
                    <m:r>
                      <a:rPr lang="en-US" altLang="ko-KR" sz="1600" b="1" i="1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𝒎𝑽</m:t>
                    </m:r>
                  </m:oMath>
                </a14:m>
                <a:r>
                  <a:rPr lang="en-US" altLang="ko-KR" sz="1600" b="1" dirty="0">
                    <a:solidFill>
                      <a:schemeClr val="bg2">
                        <a:lumMod val="25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endParaRPr lang="ko-KR" altLang="en-US" sz="1600" b="1" dirty="0">
                  <a:solidFill>
                    <a:schemeClr val="bg2">
                      <a:lumMod val="25000"/>
                    </a:schemeClr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78FC179-3220-9630-996B-9A404DED7F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8280" y="5652188"/>
                <a:ext cx="2528593" cy="344133"/>
              </a:xfrm>
              <a:prstGeom prst="rect">
                <a:avLst/>
              </a:prstGeom>
              <a:blipFill>
                <a:blip r:embed="rId6"/>
                <a:stretch>
                  <a:fillRect t="-7018" b="-175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7EB32ADC-03F8-8A5E-24B0-884F0ABFFFF8}"/>
              </a:ext>
            </a:extLst>
          </p:cNvPr>
          <p:cNvSpPr txBox="1"/>
          <p:nvPr/>
        </p:nvSpPr>
        <p:spPr>
          <a:xfrm rot="16200000">
            <a:off x="-555860" y="4262896"/>
            <a:ext cx="2528593" cy="344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4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600" b="1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Multi Cell 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Upset rate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E40E2C-7C89-AADC-76A8-1FAB0A790A68}"/>
              </a:ext>
            </a:extLst>
          </p:cNvPr>
          <p:cNvSpPr txBox="1"/>
          <p:nvPr/>
        </p:nvSpPr>
        <p:spPr>
          <a:xfrm>
            <a:off x="2142965" y="5480122"/>
            <a:ext cx="962341" cy="344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4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SP SRAM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CDB097-DB36-B436-BBC7-7F843960948A}"/>
              </a:ext>
            </a:extLst>
          </p:cNvPr>
          <p:cNvSpPr txBox="1"/>
          <p:nvPr/>
        </p:nvSpPr>
        <p:spPr>
          <a:xfrm>
            <a:off x="5379846" y="5485701"/>
            <a:ext cx="112444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4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TP SRAM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1C0DD6-C605-5B71-38E5-9114BB196F4D}"/>
              </a:ext>
            </a:extLst>
          </p:cNvPr>
          <p:cNvGrpSpPr/>
          <p:nvPr/>
        </p:nvGrpSpPr>
        <p:grpSpPr>
          <a:xfrm>
            <a:off x="7604648" y="3060592"/>
            <a:ext cx="4277313" cy="3029914"/>
            <a:chOff x="2417543" y="1582794"/>
            <a:chExt cx="3931336" cy="257700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6850090-2C5E-D32C-0B6B-8C00FAFB4F65}"/>
                </a:ext>
              </a:extLst>
            </p:cNvPr>
            <p:cNvSpPr txBox="1"/>
            <p:nvPr/>
          </p:nvSpPr>
          <p:spPr>
            <a:xfrm rot="16200000">
              <a:off x="1383932" y="2616405"/>
              <a:ext cx="2378392" cy="3111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defRPr sz="1400" b="0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en-US" altLang="ko-KR" sz="1600" kern="1200" dirty="0">
                  <a:solidFill>
                    <a:schemeClr val="bg2">
                      <a:lumMod val="2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rPr>
                <a:t>Classification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 Error (%)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753D016-EB8D-FABF-A210-991E6908733B}"/>
                </a:ext>
              </a:extLst>
            </p:cNvPr>
            <p:cNvSpPr txBox="1"/>
            <p:nvPr/>
          </p:nvSpPr>
          <p:spPr>
            <a:xfrm>
              <a:off x="3062340" y="3871854"/>
              <a:ext cx="3286539" cy="2879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defRPr sz="1400" b="0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Double Adjacent Error Ratio</a:t>
              </a:r>
              <a:endParaRPr lang="ko-KR" sz="16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</a:endParaRPr>
            </a:p>
          </p:txBody>
        </p:sp>
      </p:grpSp>
      <p:grpSp>
        <p:nvGrpSpPr>
          <p:cNvPr id="20" name="Group 3">
            <a:extLst>
              <a:ext uri="{FF2B5EF4-FFF2-40B4-BE49-F238E27FC236}">
                <a16:creationId xmlns:a16="http://schemas.microsoft.com/office/drawing/2014/main" id="{38BC075E-AE3D-8688-E582-4AB673D7493B}"/>
              </a:ext>
            </a:extLst>
          </p:cNvPr>
          <p:cNvGrpSpPr/>
          <p:nvPr/>
        </p:nvGrpSpPr>
        <p:grpSpPr>
          <a:xfrm>
            <a:off x="7904183" y="3120979"/>
            <a:ext cx="4200105" cy="2675617"/>
            <a:chOff x="8667652" y="2701995"/>
            <a:chExt cx="5198879" cy="3591565"/>
          </a:xfrm>
        </p:grpSpPr>
        <p:pic>
          <p:nvPicPr>
            <p:cNvPr id="21" name="Picture 1">
              <a:extLst>
                <a:ext uri="{FF2B5EF4-FFF2-40B4-BE49-F238E27FC236}">
                  <a16:creationId xmlns:a16="http://schemas.microsoft.com/office/drawing/2014/main" id="{FFF44E53-A1AE-8B79-B254-D4E584D11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667652" y="2701995"/>
              <a:ext cx="5198879" cy="3591565"/>
            </a:xfrm>
            <a:prstGeom prst="rect">
              <a:avLst/>
            </a:prstGeom>
          </p:spPr>
        </p:pic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DAAE9026-608C-D30D-392C-5149D72E7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359802" y="3026933"/>
              <a:ext cx="4197448" cy="816833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  <p:sp>
        <p:nvSpPr>
          <p:cNvPr id="23" name="Rectangle 1">
            <a:extLst>
              <a:ext uri="{FF2B5EF4-FFF2-40B4-BE49-F238E27FC236}">
                <a16:creationId xmlns:a16="http://schemas.microsoft.com/office/drawing/2014/main" id="{75E7D374-77DA-D19D-8562-F0CCE3C393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6186" y="5715412"/>
            <a:ext cx="953104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ejaVu Sans "/>
              </a:rPr>
              <a:t>(No error)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ejaVu Sans "/>
            </a:endParaRPr>
          </a:p>
        </p:txBody>
      </p:sp>
    </p:spTree>
    <p:extLst>
      <p:ext uri="{BB962C8B-B14F-4D97-AF65-F5344CB8AC3E}">
        <p14:creationId xmlns:p14="http://schemas.microsoft.com/office/powerpoint/2010/main" val="803779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4B4CD-B6A3-8A42-CD14-6EDC7EDDB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0C76FA5-98E0-C2F4-6CC2-D4A1DB6D6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73" y="1923172"/>
            <a:ext cx="11365350" cy="3544865"/>
          </a:xfrm>
        </p:spPr>
        <p:txBody>
          <a:bodyPr/>
          <a:lstStyle/>
          <a:p>
            <a:r>
              <a:rPr lang="en-US" altLang="ko-KR" dirty="0"/>
              <a:t>However,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 scaling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/>
              <a:t>and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lower supply voltage </a:t>
            </a:r>
            <a:r>
              <a:rPr lang="en-US" altLang="ko-KR" dirty="0"/>
              <a:t>raise </a:t>
            </a:r>
            <a:r>
              <a:rPr kumimoji="1" lang="en-US" altLang="ko-K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 Cell </a:t>
            </a:r>
            <a:r>
              <a:rPr kumimoji="1"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Upset </a:t>
            </a:r>
            <a:r>
              <a:rPr kumimoji="1" lang="en-US" altLang="ko-K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altLang="ko-K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MCU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en-US" altLang="ko-KR" dirty="0"/>
              <a:t>rates in SRAM.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990681C-05F3-9D64-02FD-4C1F3DE9E3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3FC35278-2AB2-287E-80A8-04F3BEC31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Prior</a:t>
            </a:r>
            <a:r>
              <a:rPr lang="ko-KR" altLang="en-US"/>
              <a:t> </a:t>
            </a:r>
            <a:r>
              <a:rPr lang="en-US" altLang="ko-KR"/>
              <a:t>Work on SRAM Protection</a:t>
            </a:r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69C199-3602-BE47-C628-EB5B35F66D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803" b="18268"/>
          <a:stretch/>
        </p:blipFill>
        <p:spPr>
          <a:xfrm>
            <a:off x="708437" y="3300098"/>
            <a:ext cx="3474720" cy="228773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48589A0-4B9D-0F8C-8DA7-7FC986565DA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0481"/>
          <a:stretch/>
        </p:blipFill>
        <p:spPr>
          <a:xfrm>
            <a:off x="3979956" y="3300098"/>
            <a:ext cx="3474720" cy="228773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D1704D2-10BF-B153-4045-572EFC7E071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35139"/>
          <a:stretch/>
        </p:blipFill>
        <p:spPr>
          <a:xfrm>
            <a:off x="2028256" y="3188671"/>
            <a:ext cx="4428639" cy="2195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B0316EC-466A-029E-729C-4566DC6EE7C7}"/>
                  </a:ext>
                </a:extLst>
              </p:cNvPr>
              <p:cNvSpPr txBox="1"/>
              <p:nvPr/>
            </p:nvSpPr>
            <p:spPr>
              <a:xfrm>
                <a:off x="2978280" y="5652188"/>
                <a:ext cx="2528593" cy="3441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rtl="0">
                  <a:defRPr sz="1400" b="0" i="0" u="none" strike="noStrike" kern="120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600" b="1" dirty="0">
                    <a:solidFill>
                      <a:schemeClr val="bg2">
                        <a:lumMod val="25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Supply Voltage(</a:t>
                </a:r>
                <a14:m>
                  <m:oMath xmlns:m="http://schemas.openxmlformats.org/officeDocument/2006/math">
                    <m:r>
                      <a:rPr lang="en-US" altLang="ko-KR" sz="1600" b="1" i="1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𝒎𝑽</m:t>
                    </m:r>
                  </m:oMath>
                </a14:m>
                <a:r>
                  <a:rPr lang="en-US" altLang="ko-KR" sz="1600" b="1" dirty="0">
                    <a:solidFill>
                      <a:schemeClr val="bg2">
                        <a:lumMod val="25000"/>
                      </a:schemeClr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endParaRPr lang="ko-KR" altLang="en-US" sz="1600" b="1" dirty="0">
                  <a:solidFill>
                    <a:schemeClr val="bg2">
                      <a:lumMod val="25000"/>
                    </a:schemeClr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78FC179-3220-9630-996B-9A404DED7F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8280" y="5652188"/>
                <a:ext cx="2528593" cy="344133"/>
              </a:xfrm>
              <a:prstGeom prst="rect">
                <a:avLst/>
              </a:prstGeom>
              <a:blipFill>
                <a:blip r:embed="rId6"/>
                <a:stretch>
                  <a:fillRect t="-7018" b="-175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A911B309-975A-3864-17E8-2E1094E1E36F}"/>
              </a:ext>
            </a:extLst>
          </p:cNvPr>
          <p:cNvSpPr txBox="1"/>
          <p:nvPr/>
        </p:nvSpPr>
        <p:spPr>
          <a:xfrm rot="16200000">
            <a:off x="-555860" y="4262896"/>
            <a:ext cx="2528593" cy="344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4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600" b="1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Multi Cell 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Upset rate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2FD2BD-E0F1-5FDB-3D1B-18C483EA02B7}"/>
              </a:ext>
            </a:extLst>
          </p:cNvPr>
          <p:cNvSpPr txBox="1"/>
          <p:nvPr/>
        </p:nvSpPr>
        <p:spPr>
          <a:xfrm>
            <a:off x="2142965" y="5480122"/>
            <a:ext cx="962341" cy="344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4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SP SRAM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77F915-1A72-A407-EB49-B79D4C59E1AE}"/>
              </a:ext>
            </a:extLst>
          </p:cNvPr>
          <p:cNvSpPr txBox="1"/>
          <p:nvPr/>
        </p:nvSpPr>
        <p:spPr>
          <a:xfrm>
            <a:off x="5379846" y="5485701"/>
            <a:ext cx="112444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400" b="0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TP SRAM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Cambria Math" panose="02040503050406030204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156AD4-AAFA-884D-9DF7-AF8FBB6074BC}"/>
              </a:ext>
            </a:extLst>
          </p:cNvPr>
          <p:cNvGrpSpPr/>
          <p:nvPr/>
        </p:nvGrpSpPr>
        <p:grpSpPr>
          <a:xfrm>
            <a:off x="7604648" y="3060592"/>
            <a:ext cx="4277313" cy="3029914"/>
            <a:chOff x="2417543" y="1582794"/>
            <a:chExt cx="3931336" cy="257700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48E06D5-0793-8FAF-9033-2E6E96F3C0CE}"/>
                </a:ext>
              </a:extLst>
            </p:cNvPr>
            <p:cNvSpPr txBox="1"/>
            <p:nvPr/>
          </p:nvSpPr>
          <p:spPr>
            <a:xfrm rot="16200000">
              <a:off x="1383932" y="2616405"/>
              <a:ext cx="2378392" cy="3111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defRPr sz="1400" b="0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en-US" altLang="ko-KR" sz="1600" kern="1200" dirty="0">
                  <a:solidFill>
                    <a:schemeClr val="bg2">
                      <a:lumMod val="2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rPr>
                <a:t>Classification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 Error (%)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C69C63F-FFF5-C240-B94E-D0F72EFCCB1C}"/>
                </a:ext>
              </a:extLst>
            </p:cNvPr>
            <p:cNvSpPr txBox="1"/>
            <p:nvPr/>
          </p:nvSpPr>
          <p:spPr>
            <a:xfrm>
              <a:off x="3062340" y="3871854"/>
              <a:ext cx="3286539" cy="2879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defRPr sz="1400" b="0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Double Adjacent Error Ratio</a:t>
              </a:r>
              <a:endParaRPr lang="ko-KR" sz="1600" dirty="0">
                <a:solidFill>
                  <a:schemeClr val="bg2">
                    <a:lumMod val="25000"/>
                  </a:schemeClr>
                </a:solidFill>
                <a:latin typeface="Cambria Math" panose="02040503050406030204" pitchFamily="18" charset="0"/>
              </a:endParaRPr>
            </a:p>
          </p:txBody>
        </p:sp>
      </p:grpSp>
      <p:grpSp>
        <p:nvGrpSpPr>
          <p:cNvPr id="20" name="Group 3">
            <a:extLst>
              <a:ext uri="{FF2B5EF4-FFF2-40B4-BE49-F238E27FC236}">
                <a16:creationId xmlns:a16="http://schemas.microsoft.com/office/drawing/2014/main" id="{C792B0C2-031C-4342-4BF5-B851E4D83AED}"/>
              </a:ext>
            </a:extLst>
          </p:cNvPr>
          <p:cNvGrpSpPr/>
          <p:nvPr/>
        </p:nvGrpSpPr>
        <p:grpSpPr>
          <a:xfrm>
            <a:off x="7904183" y="3120979"/>
            <a:ext cx="4200105" cy="2675617"/>
            <a:chOff x="8667652" y="2701995"/>
            <a:chExt cx="5198879" cy="3591565"/>
          </a:xfrm>
        </p:grpSpPr>
        <p:pic>
          <p:nvPicPr>
            <p:cNvPr id="21" name="Picture 1">
              <a:extLst>
                <a:ext uri="{FF2B5EF4-FFF2-40B4-BE49-F238E27FC236}">
                  <a16:creationId xmlns:a16="http://schemas.microsoft.com/office/drawing/2014/main" id="{29A9F241-4909-F930-A5F1-8A302A640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667652" y="2701995"/>
              <a:ext cx="5198879" cy="3591565"/>
            </a:xfrm>
            <a:prstGeom prst="rect">
              <a:avLst/>
            </a:prstGeom>
          </p:spPr>
        </p:pic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BD962945-2306-EE89-478C-661EC23C3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359802" y="3026933"/>
              <a:ext cx="4197448" cy="816833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  <p:sp>
        <p:nvSpPr>
          <p:cNvPr id="23" name="Rectangle 1">
            <a:extLst>
              <a:ext uri="{FF2B5EF4-FFF2-40B4-BE49-F238E27FC236}">
                <a16:creationId xmlns:a16="http://schemas.microsoft.com/office/drawing/2014/main" id="{AB129FD4-A6B5-67B7-63E4-9C3EDDBB18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6186" y="5715412"/>
            <a:ext cx="953104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ejaVu Sans "/>
              </a:rPr>
              <a:t>(No error)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ejaVu Sans 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4AD507-B0FF-FA4A-CDB0-0979FA80D1B0}"/>
              </a:ext>
            </a:extLst>
          </p:cNvPr>
          <p:cNvSpPr/>
          <p:nvPr/>
        </p:nvSpPr>
        <p:spPr>
          <a:xfrm>
            <a:off x="0" y="1858495"/>
            <a:ext cx="12192000" cy="4226655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C14C74-4D66-9EF5-1EB0-2409DD4F025F}"/>
              </a:ext>
            </a:extLst>
          </p:cNvPr>
          <p:cNvSpPr txBox="1"/>
          <p:nvPr/>
        </p:nvSpPr>
        <p:spPr>
          <a:xfrm>
            <a:off x="85324" y="2935432"/>
            <a:ext cx="1219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necessitates </a:t>
            </a:r>
            <a:r>
              <a:rPr lang="en-US" sz="3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utilizing an mechanism </a:t>
            </a:r>
            <a:br>
              <a:rPr lang="en-US" sz="3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correct </a:t>
            </a:r>
            <a:r>
              <a:rPr lang="en-US" sz="36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MCUs.</a:t>
            </a:r>
            <a:r>
              <a:rPr lang="en-US" sz="3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76305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BD7E7"/>
      </a:accent1>
      <a:accent2>
        <a:srgbClr val="E97132"/>
      </a:accent2>
      <a:accent3>
        <a:srgbClr val="C1D830"/>
      </a:accent3>
      <a:accent4>
        <a:srgbClr val="492354"/>
      </a:accent4>
      <a:accent5>
        <a:srgbClr val="1A2051"/>
      </a:accent5>
      <a:accent6>
        <a:srgbClr val="4EA72E"/>
      </a:accent6>
      <a:hlink>
        <a:srgbClr val="F37837"/>
      </a:hlink>
      <a:folHlink>
        <a:srgbClr val="A93A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14333</TotalTime>
  <Words>2720</Words>
  <Application>Microsoft Office PowerPoint</Application>
  <PresentationFormat>와이드스크린</PresentationFormat>
  <Paragraphs>746</Paragraphs>
  <Slides>43</Slides>
  <Notes>43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0" baseType="lpstr">
      <vt:lpstr>DejaVu Sans </vt:lpstr>
      <vt:lpstr>맑은 고딕</vt:lpstr>
      <vt:lpstr>Arial</vt:lpstr>
      <vt:lpstr>Cambria Math</vt:lpstr>
      <vt:lpstr>Courier New</vt:lpstr>
      <vt:lpstr>Helvetica</vt:lpstr>
      <vt:lpstr>Office Theme</vt:lpstr>
      <vt:lpstr>PoP-ECC: Robust and Flexible Error Correction against Multi-Bit Upsets in DNN Accelerators</vt:lpstr>
      <vt:lpstr>Background                     &amp;        Motivation</vt:lpstr>
      <vt:lpstr>DNNs and Errors</vt:lpstr>
      <vt:lpstr>DNNs and Data Errors</vt:lpstr>
      <vt:lpstr>DNNs and Bit Errors</vt:lpstr>
      <vt:lpstr>Prior Work on SRAM Protection</vt:lpstr>
      <vt:lpstr>Prior Work on SRAM Protection</vt:lpstr>
      <vt:lpstr>Prior Work on SRAM Protection</vt:lpstr>
      <vt:lpstr>Prior Work on SRAM Protection</vt:lpstr>
      <vt:lpstr>Error Correction Codes (ECC)</vt:lpstr>
      <vt:lpstr>Error Correction Codes (ECC)</vt:lpstr>
      <vt:lpstr>Error Correction Codes (ECC)</vt:lpstr>
      <vt:lpstr>Error Correction Codes (ECC)</vt:lpstr>
      <vt:lpstr>Parities of Parities ECC (PoP-ECC)</vt:lpstr>
      <vt:lpstr>PoP-ECC</vt:lpstr>
      <vt:lpstr>PoP-ECC</vt:lpstr>
      <vt:lpstr>PoP-ECC</vt:lpstr>
      <vt:lpstr>PoP-ECC</vt:lpstr>
      <vt:lpstr>PoP-ECC</vt:lpstr>
      <vt:lpstr>PoP-ECC</vt:lpstr>
      <vt:lpstr>PoP-ECC</vt:lpstr>
      <vt:lpstr>PoP-ECC</vt:lpstr>
      <vt:lpstr>PoP-ECC</vt:lpstr>
      <vt:lpstr>Quantization &amp;  PoP-ECC (Q+PoP)</vt:lpstr>
      <vt:lpstr>Q+PoP</vt:lpstr>
      <vt:lpstr>Q+PoP encoding process</vt:lpstr>
      <vt:lpstr>Q+PoP encoding process</vt:lpstr>
      <vt:lpstr>Q+PoP encoding process</vt:lpstr>
      <vt:lpstr>Q+PoP decoding process</vt:lpstr>
      <vt:lpstr>Q+PoP decoding process</vt:lpstr>
      <vt:lpstr>Evaluation</vt:lpstr>
      <vt:lpstr>Evaluation</vt:lpstr>
      <vt:lpstr>Evaluation</vt:lpstr>
      <vt:lpstr>Base Top-1 classification Accuracy</vt:lpstr>
      <vt:lpstr>Reliability against Single-Errors</vt:lpstr>
      <vt:lpstr>Reliability against Double-Adjacent Errors</vt:lpstr>
      <vt:lpstr>Hardware Costs</vt:lpstr>
      <vt:lpstr>Conclusion</vt:lpstr>
      <vt:lpstr>Conclusion</vt:lpstr>
      <vt:lpstr>Conclusion</vt:lpstr>
      <vt:lpstr>Conclusion</vt:lpstr>
      <vt:lpstr>Conclusion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Ben Rossell</dc:creator>
  <cp:lastModifiedBy>재호 신</cp:lastModifiedBy>
  <cp:revision>81</cp:revision>
  <dcterms:created xsi:type="dcterms:W3CDTF">2024-09-11T13:48:27Z</dcterms:created>
  <dcterms:modified xsi:type="dcterms:W3CDTF">2025-10-29T12:38:22Z</dcterms:modified>
</cp:coreProperties>
</file>